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8" r:id="rId2"/>
    <p:sldMasterId id="2147483687" r:id="rId3"/>
  </p:sldMasterIdLst>
  <p:notesMasterIdLst>
    <p:notesMasterId r:id="rId32"/>
  </p:notesMasterIdLst>
  <p:handoutMasterIdLst>
    <p:handoutMasterId r:id="rId33"/>
  </p:handoutMasterIdLst>
  <p:sldIdLst>
    <p:sldId id="284" r:id="rId4"/>
    <p:sldId id="286" r:id="rId5"/>
    <p:sldId id="285" r:id="rId6"/>
    <p:sldId id="292" r:id="rId7"/>
    <p:sldId id="425" r:id="rId8"/>
    <p:sldId id="266" r:id="rId9"/>
    <p:sldId id="382" r:id="rId10"/>
    <p:sldId id="426" r:id="rId11"/>
    <p:sldId id="332" r:id="rId12"/>
    <p:sldId id="335" r:id="rId13"/>
    <p:sldId id="338" r:id="rId14"/>
    <p:sldId id="330" r:id="rId15"/>
    <p:sldId id="281" r:id="rId16"/>
    <p:sldId id="437" r:id="rId17"/>
    <p:sldId id="421" r:id="rId18"/>
    <p:sldId id="381" r:id="rId19"/>
    <p:sldId id="427" r:id="rId20"/>
    <p:sldId id="386" r:id="rId21"/>
    <p:sldId id="387" r:id="rId22"/>
    <p:sldId id="388" r:id="rId23"/>
    <p:sldId id="428" r:id="rId24"/>
    <p:sldId id="431" r:id="rId25"/>
    <p:sldId id="429" r:id="rId26"/>
    <p:sldId id="433" r:id="rId27"/>
    <p:sldId id="438" r:id="rId28"/>
    <p:sldId id="434" r:id="rId29"/>
    <p:sldId id="435" r:id="rId30"/>
    <p:sldId id="287" r:id="rId3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66165" autoAdjust="0"/>
  </p:normalViewPr>
  <p:slideViewPr>
    <p:cSldViewPr snapToGrid="0">
      <p:cViewPr varScale="1">
        <p:scale>
          <a:sx n="63" d="100"/>
          <a:sy n="63" d="100"/>
        </p:scale>
        <p:origin x="1892" y="60"/>
      </p:cViewPr>
      <p:guideLst/>
    </p:cSldViewPr>
  </p:slideViewPr>
  <p:notesTextViewPr>
    <p:cViewPr>
      <p:scale>
        <a:sx n="3" d="2"/>
        <a:sy n="3" d="2"/>
      </p:scale>
      <p:origin x="0" y="-584"/>
    </p:cViewPr>
  </p:notesTextViewPr>
  <p:sorterViewPr>
    <p:cViewPr>
      <p:scale>
        <a:sx n="100" d="100"/>
        <a:sy n="100" d="100"/>
      </p:scale>
      <p:origin x="0" y="-390"/>
    </p:cViewPr>
  </p:sorterViewPr>
  <p:notesViewPr>
    <p:cSldViewPr snapToGrid="0" showGuides="1">
      <p:cViewPr varScale="1">
        <p:scale>
          <a:sx n="93" d="100"/>
          <a:sy n="93" d="100"/>
        </p:scale>
        <p:origin x="362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802146649568739E-2"/>
          <c:y val="2.2063043090487476E-2"/>
          <c:w val="0.91297293408036773"/>
          <c:h val="0.80685854802130319"/>
        </c:manualLayout>
      </c:layout>
      <c:barChart>
        <c:barDir val="col"/>
        <c:grouping val="clustered"/>
        <c:varyColors val="0"/>
        <c:ser>
          <c:idx val="0"/>
          <c:order val="0"/>
          <c:tx>
            <c:strRef>
              <c:f>Blad1!$B$1</c:f>
              <c:strCache>
                <c:ptCount val="1"/>
                <c:pt idx="0">
                  <c:v>Hälsa</c:v>
                </c:pt>
              </c:strCache>
            </c:strRef>
          </c:tx>
          <c:spPr>
            <a:solidFill>
              <a:schemeClr val="accent4"/>
            </a:solidFill>
            <a:ln>
              <a:noFill/>
            </a:ln>
            <a:effectLst/>
          </c:spPr>
          <c:invertIfNegative val="0"/>
          <c:cat>
            <c:numRef>
              <c:f>Blad1!$A$2:$A$6</c:f>
              <c:numCache>
                <c:formatCode>General</c:formatCode>
                <c:ptCount val="5"/>
                <c:pt idx="0">
                  <c:v>2013</c:v>
                </c:pt>
                <c:pt idx="1">
                  <c:v>2014</c:v>
                </c:pt>
                <c:pt idx="2">
                  <c:v>2015</c:v>
                </c:pt>
                <c:pt idx="3">
                  <c:v>2016</c:v>
                </c:pt>
                <c:pt idx="4">
                  <c:v>2017</c:v>
                </c:pt>
              </c:numCache>
            </c:numRef>
          </c:cat>
          <c:val>
            <c:numRef>
              <c:f>Blad1!$B$2:$B$6</c:f>
              <c:numCache>
                <c:formatCode>General</c:formatCode>
                <c:ptCount val="5"/>
                <c:pt idx="0">
                  <c:v>102</c:v>
                </c:pt>
                <c:pt idx="1">
                  <c:v>141</c:v>
                </c:pt>
                <c:pt idx="2">
                  <c:v>97</c:v>
                </c:pt>
                <c:pt idx="3">
                  <c:v>116</c:v>
                </c:pt>
                <c:pt idx="4">
                  <c:v>179</c:v>
                </c:pt>
              </c:numCache>
            </c:numRef>
          </c:val>
          <c:extLst>
            <c:ext xmlns:c16="http://schemas.microsoft.com/office/drawing/2014/chart" uri="{C3380CC4-5D6E-409C-BE32-E72D297353CC}">
              <c16:uniqueId val="{00000000-5777-42C1-ADC0-063DEF10F5D1}"/>
            </c:ext>
          </c:extLst>
        </c:ser>
        <c:ser>
          <c:idx val="1"/>
          <c:order val="1"/>
          <c:tx>
            <c:strRef>
              <c:f>Blad1!$C$1</c:f>
              <c:strCache>
                <c:ptCount val="1"/>
                <c:pt idx="0">
                  <c:v>Arbetsliv</c:v>
                </c:pt>
              </c:strCache>
            </c:strRef>
          </c:tx>
          <c:spPr>
            <a:solidFill>
              <a:schemeClr val="accent2"/>
            </a:solidFill>
            <a:ln>
              <a:noFill/>
            </a:ln>
            <a:effectLst/>
          </c:spPr>
          <c:invertIfNegative val="0"/>
          <c:cat>
            <c:numRef>
              <c:f>Blad1!$A$2:$A$6</c:f>
              <c:numCache>
                <c:formatCode>General</c:formatCode>
                <c:ptCount val="5"/>
                <c:pt idx="0">
                  <c:v>2013</c:v>
                </c:pt>
                <c:pt idx="1">
                  <c:v>2014</c:v>
                </c:pt>
                <c:pt idx="2">
                  <c:v>2015</c:v>
                </c:pt>
                <c:pt idx="3">
                  <c:v>2016</c:v>
                </c:pt>
                <c:pt idx="4">
                  <c:v>2017</c:v>
                </c:pt>
              </c:numCache>
            </c:numRef>
          </c:cat>
          <c:val>
            <c:numRef>
              <c:f>Blad1!$C$2:$C$6</c:f>
              <c:numCache>
                <c:formatCode>General</c:formatCode>
                <c:ptCount val="5"/>
                <c:pt idx="0">
                  <c:v>119</c:v>
                </c:pt>
                <c:pt idx="1">
                  <c:v>119</c:v>
                </c:pt>
                <c:pt idx="2">
                  <c:v>80</c:v>
                </c:pt>
                <c:pt idx="3">
                  <c:v>111</c:v>
                </c:pt>
                <c:pt idx="4">
                  <c:v>150</c:v>
                </c:pt>
              </c:numCache>
            </c:numRef>
          </c:val>
          <c:extLst>
            <c:ext xmlns:c16="http://schemas.microsoft.com/office/drawing/2014/chart" uri="{C3380CC4-5D6E-409C-BE32-E72D297353CC}">
              <c16:uniqueId val="{00000001-5777-42C1-ADC0-063DEF10F5D1}"/>
            </c:ext>
          </c:extLst>
        </c:ser>
        <c:ser>
          <c:idx val="2"/>
          <c:order val="2"/>
          <c:tx>
            <c:strRef>
              <c:f>Blad1!$D$1</c:f>
              <c:strCache>
                <c:ptCount val="1"/>
                <c:pt idx="0">
                  <c:v>Välfärd</c:v>
                </c:pt>
              </c:strCache>
            </c:strRef>
          </c:tx>
          <c:spPr>
            <a:solidFill>
              <a:schemeClr val="accent5"/>
            </a:solidFill>
            <a:ln>
              <a:noFill/>
            </a:ln>
            <a:effectLst/>
          </c:spPr>
          <c:invertIfNegative val="0"/>
          <c:cat>
            <c:numRef>
              <c:f>Blad1!$A$2:$A$6</c:f>
              <c:numCache>
                <c:formatCode>General</c:formatCode>
                <c:ptCount val="5"/>
                <c:pt idx="0">
                  <c:v>2013</c:v>
                </c:pt>
                <c:pt idx="1">
                  <c:v>2014</c:v>
                </c:pt>
                <c:pt idx="2">
                  <c:v>2015</c:v>
                </c:pt>
                <c:pt idx="3">
                  <c:v>2016</c:v>
                </c:pt>
                <c:pt idx="4">
                  <c:v>2017</c:v>
                </c:pt>
              </c:numCache>
            </c:numRef>
          </c:cat>
          <c:val>
            <c:numRef>
              <c:f>Blad1!$D$2:$D$6</c:f>
              <c:numCache>
                <c:formatCode>General</c:formatCode>
                <c:ptCount val="5"/>
                <c:pt idx="0">
                  <c:v>83</c:v>
                </c:pt>
                <c:pt idx="1">
                  <c:v>92</c:v>
                </c:pt>
                <c:pt idx="2">
                  <c:v>87</c:v>
                </c:pt>
                <c:pt idx="3">
                  <c:v>85</c:v>
                </c:pt>
                <c:pt idx="4">
                  <c:v>113</c:v>
                </c:pt>
              </c:numCache>
            </c:numRef>
          </c:val>
          <c:extLst>
            <c:ext xmlns:c16="http://schemas.microsoft.com/office/drawing/2014/chart" uri="{C3380CC4-5D6E-409C-BE32-E72D297353CC}">
              <c16:uniqueId val="{00000002-5777-42C1-ADC0-063DEF10F5D1}"/>
            </c:ext>
          </c:extLst>
        </c:ser>
        <c:dLbls>
          <c:showLegendKey val="0"/>
          <c:showVal val="0"/>
          <c:showCatName val="0"/>
          <c:showSerName val="0"/>
          <c:showPercent val="0"/>
          <c:showBubbleSize val="0"/>
        </c:dLbls>
        <c:gapWidth val="102"/>
        <c:overlap val="-18"/>
        <c:axId val="561216496"/>
        <c:axId val="561209936"/>
      </c:barChart>
      <c:catAx>
        <c:axId val="561216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crossAx val="561209936"/>
        <c:crosses val="autoZero"/>
        <c:auto val="1"/>
        <c:lblAlgn val="ctr"/>
        <c:lblOffset val="100"/>
        <c:noMultiLvlLbl val="0"/>
      </c:catAx>
      <c:valAx>
        <c:axId val="561209936"/>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crossAx val="561216496"/>
        <c:crosses val="autoZero"/>
        <c:crossBetween val="between"/>
      </c:valAx>
      <c:spPr>
        <a:noFill/>
        <a:ln>
          <a:noFill/>
        </a:ln>
        <a:effectLst/>
      </c:spPr>
    </c:plotArea>
    <c:legend>
      <c:legendPos val="b"/>
      <c:layout>
        <c:manualLayout>
          <c:xMode val="edge"/>
          <c:yMode val="edge"/>
          <c:x val="0.33712749218258636"/>
          <c:y val="0.93700991259587696"/>
          <c:w val="0.38100974093080003"/>
          <c:h val="6.299008740412302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5595A0-CBC1-456B-8F7C-40E26A41C7A0}" type="doc">
      <dgm:prSet loTypeId="urn:microsoft.com/office/officeart/2005/8/layout/venn1" loCatId="relationship" qsTypeId="urn:microsoft.com/office/officeart/2005/8/quickstyle/simple1" qsCatId="simple" csTypeId="urn:microsoft.com/office/officeart/2005/8/colors/accent2_2" csCatId="accent2" phldr="1"/>
      <dgm:spPr/>
      <dgm:t>
        <a:bodyPr/>
        <a:lstStyle/>
        <a:p>
          <a:endParaRPr lang="sv-SE"/>
        </a:p>
      </dgm:t>
    </dgm:pt>
    <dgm:pt modelId="{60BF4122-4A62-44A5-9A1F-DF5C8F735C9A}">
      <dgm:prSet phldrT="[Text]" custT="1"/>
      <dgm:spPr/>
      <dgm:t>
        <a:bodyPr/>
        <a:lstStyle/>
        <a:p>
          <a:r>
            <a:rPr lang="sv-SE" sz="1600" dirty="0"/>
            <a:t>Vård</a:t>
          </a:r>
        </a:p>
      </dgm:t>
    </dgm:pt>
    <dgm:pt modelId="{19199B4B-E3D5-4CF8-940A-847945942C80}" type="parTrans" cxnId="{32AA5A13-F29C-47A8-90B6-9E1AC4145B49}">
      <dgm:prSet/>
      <dgm:spPr/>
      <dgm:t>
        <a:bodyPr/>
        <a:lstStyle/>
        <a:p>
          <a:endParaRPr lang="sv-SE" sz="1600"/>
        </a:p>
      </dgm:t>
    </dgm:pt>
    <dgm:pt modelId="{9C5BEC9A-24CE-4A3D-9C96-E9A0E97F3796}" type="sibTrans" cxnId="{32AA5A13-F29C-47A8-90B6-9E1AC4145B49}">
      <dgm:prSet/>
      <dgm:spPr/>
      <dgm:t>
        <a:bodyPr/>
        <a:lstStyle/>
        <a:p>
          <a:endParaRPr lang="sv-SE" sz="1600"/>
        </a:p>
      </dgm:t>
    </dgm:pt>
    <dgm:pt modelId="{269F9865-B7AC-45A8-A392-AFCFDC72085B}">
      <dgm:prSet phldrT="[Text]" custT="1"/>
      <dgm:spPr/>
      <dgm:t>
        <a:bodyPr/>
        <a:lstStyle/>
        <a:p>
          <a:r>
            <a:rPr lang="sv-SE" sz="1600" dirty="0"/>
            <a:t>Arbetsorganisation</a:t>
          </a:r>
        </a:p>
      </dgm:t>
    </dgm:pt>
    <dgm:pt modelId="{DD96272C-9D20-4032-92BA-94D4ABEFA531}" type="parTrans" cxnId="{B39D005B-09C5-427A-9354-B840E3BA67B3}">
      <dgm:prSet/>
      <dgm:spPr/>
      <dgm:t>
        <a:bodyPr/>
        <a:lstStyle/>
        <a:p>
          <a:endParaRPr lang="sv-SE" sz="1600"/>
        </a:p>
      </dgm:t>
    </dgm:pt>
    <dgm:pt modelId="{C46EAE50-B0C0-4DD3-9B02-3BD1399FD4E5}" type="sibTrans" cxnId="{B39D005B-09C5-427A-9354-B840E3BA67B3}">
      <dgm:prSet/>
      <dgm:spPr/>
      <dgm:t>
        <a:bodyPr/>
        <a:lstStyle/>
        <a:p>
          <a:endParaRPr lang="sv-SE" sz="1600"/>
        </a:p>
      </dgm:t>
    </dgm:pt>
    <dgm:pt modelId="{C780B1B5-CC63-4230-8F81-26D878E8A187}">
      <dgm:prSet phldrT="[Text]" custT="1"/>
      <dgm:spPr/>
      <dgm:t>
        <a:bodyPr/>
        <a:lstStyle/>
        <a:p>
          <a:r>
            <a:rPr lang="sv-SE" sz="1600" dirty="0"/>
            <a:t>Arbetsmarknad</a:t>
          </a:r>
        </a:p>
      </dgm:t>
    </dgm:pt>
    <dgm:pt modelId="{0FB9B7BD-C068-42D1-845F-CEE06D1432F8}" type="parTrans" cxnId="{B8BF01DE-1902-4835-8E5A-AE4D95239001}">
      <dgm:prSet/>
      <dgm:spPr/>
      <dgm:t>
        <a:bodyPr/>
        <a:lstStyle/>
        <a:p>
          <a:endParaRPr lang="sv-SE" sz="1600"/>
        </a:p>
      </dgm:t>
    </dgm:pt>
    <dgm:pt modelId="{635DA9AA-ACB5-4658-8293-AC7DD3314890}" type="sibTrans" cxnId="{B8BF01DE-1902-4835-8E5A-AE4D95239001}">
      <dgm:prSet/>
      <dgm:spPr/>
      <dgm:t>
        <a:bodyPr/>
        <a:lstStyle/>
        <a:p>
          <a:endParaRPr lang="sv-SE" sz="1600"/>
        </a:p>
      </dgm:t>
    </dgm:pt>
    <dgm:pt modelId="{A36F5193-F1F8-4CA8-B623-47814C15D450}">
      <dgm:prSet phldrT="[Text]" custT="1"/>
      <dgm:spPr/>
      <dgm:t>
        <a:bodyPr/>
        <a:lstStyle/>
        <a:p>
          <a:r>
            <a:rPr lang="sv-SE" sz="1600" dirty="0"/>
            <a:t>Välfärd och social-försäkring</a:t>
          </a:r>
        </a:p>
      </dgm:t>
    </dgm:pt>
    <dgm:pt modelId="{80DF7C50-52BE-41CC-845D-6DCC1A1C1A25}" type="parTrans" cxnId="{0A4745DA-DD9C-465D-9648-ACEC4C3A633D}">
      <dgm:prSet/>
      <dgm:spPr/>
      <dgm:t>
        <a:bodyPr/>
        <a:lstStyle/>
        <a:p>
          <a:endParaRPr lang="sv-SE" sz="1600"/>
        </a:p>
      </dgm:t>
    </dgm:pt>
    <dgm:pt modelId="{E52818BA-0B34-4305-85C0-321A1D320DA4}" type="sibTrans" cxnId="{0A4745DA-DD9C-465D-9648-ACEC4C3A633D}">
      <dgm:prSet/>
      <dgm:spPr/>
      <dgm:t>
        <a:bodyPr/>
        <a:lstStyle/>
        <a:p>
          <a:endParaRPr lang="sv-SE" sz="1600"/>
        </a:p>
      </dgm:t>
    </dgm:pt>
    <dgm:pt modelId="{AC9BDD94-2CAD-4C2D-8D93-632F19391F6B}">
      <dgm:prSet phldrT="[Text]" custT="1"/>
      <dgm:spPr/>
      <dgm:t>
        <a:bodyPr/>
        <a:lstStyle/>
        <a:p>
          <a:r>
            <a:rPr lang="sv-SE" sz="1600" dirty="0"/>
            <a:t>Folkhälsa </a:t>
          </a:r>
        </a:p>
      </dgm:t>
    </dgm:pt>
    <dgm:pt modelId="{11AF2CD4-77B0-4EC4-A672-F3B30F9D6807}" type="parTrans" cxnId="{3EF11DA6-F3E2-4A9C-B84C-2373A6A3BC0A}">
      <dgm:prSet/>
      <dgm:spPr/>
      <dgm:t>
        <a:bodyPr/>
        <a:lstStyle/>
        <a:p>
          <a:endParaRPr lang="sv-SE" sz="1600"/>
        </a:p>
      </dgm:t>
    </dgm:pt>
    <dgm:pt modelId="{0F43D464-CE1E-4D7D-BCF8-F7E00B615452}" type="sibTrans" cxnId="{3EF11DA6-F3E2-4A9C-B84C-2373A6A3BC0A}">
      <dgm:prSet/>
      <dgm:spPr/>
      <dgm:t>
        <a:bodyPr/>
        <a:lstStyle/>
        <a:p>
          <a:endParaRPr lang="sv-SE" sz="1600"/>
        </a:p>
      </dgm:t>
    </dgm:pt>
    <dgm:pt modelId="{C9CB2B53-6169-4BD1-B052-6C2735CE25DD}">
      <dgm:prSet phldrT="[Text]" custT="1"/>
      <dgm:spPr/>
      <dgm:t>
        <a:bodyPr/>
        <a:lstStyle/>
        <a:p>
          <a:r>
            <a:rPr lang="sv-SE" sz="1600" dirty="0"/>
            <a:t>Omsorg och sociala relationer</a:t>
          </a:r>
        </a:p>
      </dgm:t>
    </dgm:pt>
    <dgm:pt modelId="{F2A32E54-17A7-4BB0-BFA9-AD87A2936BC7}" type="parTrans" cxnId="{4A61BDF7-799C-4B6A-91C6-88BE74AA4A5C}">
      <dgm:prSet/>
      <dgm:spPr/>
      <dgm:t>
        <a:bodyPr/>
        <a:lstStyle/>
        <a:p>
          <a:endParaRPr lang="sv-SE" sz="1600"/>
        </a:p>
      </dgm:t>
    </dgm:pt>
    <dgm:pt modelId="{5DFFAFCD-8AE9-465B-966D-4AE16114ED3A}" type="sibTrans" cxnId="{4A61BDF7-799C-4B6A-91C6-88BE74AA4A5C}">
      <dgm:prSet/>
      <dgm:spPr/>
      <dgm:t>
        <a:bodyPr/>
        <a:lstStyle/>
        <a:p>
          <a:endParaRPr lang="sv-SE" sz="1600"/>
        </a:p>
      </dgm:t>
    </dgm:pt>
    <dgm:pt modelId="{D23188FA-C997-4CE8-BFBB-7C8DF6286B28}">
      <dgm:prSet phldrT="[Text]" custT="1"/>
      <dgm:spPr/>
      <dgm:t>
        <a:bodyPr/>
        <a:lstStyle/>
        <a:p>
          <a:r>
            <a:rPr lang="sv-SE" sz="1600" dirty="0"/>
            <a:t>Arbete och hälsa</a:t>
          </a:r>
        </a:p>
      </dgm:t>
    </dgm:pt>
    <dgm:pt modelId="{331CAEF8-38BF-4289-BEF6-141B8B4FADFC}" type="sibTrans" cxnId="{D6FBE9DB-3B70-42BD-9563-F600A4E33E5B}">
      <dgm:prSet/>
      <dgm:spPr/>
      <dgm:t>
        <a:bodyPr/>
        <a:lstStyle/>
        <a:p>
          <a:endParaRPr lang="sv-SE" sz="1600"/>
        </a:p>
      </dgm:t>
    </dgm:pt>
    <dgm:pt modelId="{787B4C8D-F326-4F10-9C40-3826592EC362}" type="parTrans" cxnId="{D6FBE9DB-3B70-42BD-9563-F600A4E33E5B}">
      <dgm:prSet/>
      <dgm:spPr/>
      <dgm:t>
        <a:bodyPr/>
        <a:lstStyle/>
        <a:p>
          <a:endParaRPr lang="sv-SE" sz="1600"/>
        </a:p>
      </dgm:t>
    </dgm:pt>
    <dgm:pt modelId="{FD7B3750-6AEC-4951-9E92-C9BBE06E82D2}" type="pres">
      <dgm:prSet presAssocID="{9D5595A0-CBC1-456B-8F7C-40E26A41C7A0}" presName="compositeShape" presStyleCnt="0">
        <dgm:presLayoutVars>
          <dgm:chMax val="7"/>
          <dgm:dir/>
          <dgm:resizeHandles val="exact"/>
        </dgm:presLayoutVars>
      </dgm:prSet>
      <dgm:spPr/>
    </dgm:pt>
    <dgm:pt modelId="{7C926A11-2278-438F-918B-272C502857E9}" type="pres">
      <dgm:prSet presAssocID="{D23188FA-C997-4CE8-BFBB-7C8DF6286B28}" presName="circ1" presStyleLbl="vennNode1" presStyleIdx="0" presStyleCnt="7" custLinFactNeighborY="-7655"/>
      <dgm:spPr/>
    </dgm:pt>
    <dgm:pt modelId="{DD6D6C3E-3493-4D20-9657-DE1B42B261B8}" type="pres">
      <dgm:prSet presAssocID="{D23188FA-C997-4CE8-BFBB-7C8DF6286B28}" presName="circ1Tx" presStyleLbl="revTx" presStyleIdx="0" presStyleCnt="0" custScaleX="96511" custScaleY="25767" custLinFactNeighborX="-250" custLinFactNeighborY="17631">
        <dgm:presLayoutVars>
          <dgm:chMax val="0"/>
          <dgm:chPref val="0"/>
          <dgm:bulletEnabled val="1"/>
        </dgm:presLayoutVars>
      </dgm:prSet>
      <dgm:spPr/>
    </dgm:pt>
    <dgm:pt modelId="{DF945E14-D90E-4207-8E2C-DF90C08A15B4}" type="pres">
      <dgm:prSet presAssocID="{60BF4122-4A62-44A5-9A1F-DF5C8F735C9A}" presName="circ2" presStyleLbl="vennNode1" presStyleIdx="1" presStyleCnt="7" custLinFactNeighborY="-7655"/>
      <dgm:spPr/>
    </dgm:pt>
    <dgm:pt modelId="{27249E94-D205-40A4-ADA2-CD59870C602D}" type="pres">
      <dgm:prSet presAssocID="{60BF4122-4A62-44A5-9A1F-DF5C8F735C9A}" presName="circ2Tx" presStyleLbl="revTx" presStyleIdx="0" presStyleCnt="0" custScaleX="118290" custScaleY="37083" custLinFactNeighborX="-3390" custLinFactNeighborY="66618">
        <dgm:presLayoutVars>
          <dgm:chMax val="0"/>
          <dgm:chPref val="0"/>
          <dgm:bulletEnabled val="1"/>
        </dgm:presLayoutVars>
      </dgm:prSet>
      <dgm:spPr/>
    </dgm:pt>
    <dgm:pt modelId="{32F5EE98-E894-4C2D-BF80-AC8BBFABBFAE}" type="pres">
      <dgm:prSet presAssocID="{A36F5193-F1F8-4CA8-B623-47814C15D450}" presName="circ3" presStyleLbl="vennNode1" presStyleIdx="2" presStyleCnt="7" custLinFactNeighborY="-7655"/>
      <dgm:spPr/>
    </dgm:pt>
    <dgm:pt modelId="{C9C662DE-08C8-4430-9114-5BE04B9C7C4C}" type="pres">
      <dgm:prSet presAssocID="{A36F5193-F1F8-4CA8-B623-47814C15D450}" presName="circ3Tx" presStyleLbl="revTx" presStyleIdx="0" presStyleCnt="0" custScaleY="42317" custLinFactNeighborX="-10003" custLinFactNeighborY="12459">
        <dgm:presLayoutVars>
          <dgm:chMax val="0"/>
          <dgm:chPref val="0"/>
          <dgm:bulletEnabled val="1"/>
        </dgm:presLayoutVars>
      </dgm:prSet>
      <dgm:spPr/>
    </dgm:pt>
    <dgm:pt modelId="{B365BDF4-7C7B-4AE1-B983-88A1D95C3891}" type="pres">
      <dgm:prSet presAssocID="{269F9865-B7AC-45A8-A392-AFCFDC72085B}" presName="circ4" presStyleLbl="vennNode1" presStyleIdx="3" presStyleCnt="7" custLinFactNeighborY="-7655"/>
      <dgm:spPr/>
    </dgm:pt>
    <dgm:pt modelId="{DD6A2585-4DAF-4479-A6AD-5F72302E320D}" type="pres">
      <dgm:prSet presAssocID="{269F9865-B7AC-45A8-A392-AFCFDC72085B}" presName="circ4Tx" presStyleLbl="revTx" presStyleIdx="0" presStyleCnt="0" custScaleY="23787" custLinFactNeighborX="14628" custLinFactNeighborY="-49839">
        <dgm:presLayoutVars>
          <dgm:chMax val="0"/>
          <dgm:chPref val="0"/>
          <dgm:bulletEnabled val="1"/>
        </dgm:presLayoutVars>
      </dgm:prSet>
      <dgm:spPr/>
    </dgm:pt>
    <dgm:pt modelId="{4856A1CD-5B56-4E2C-970A-A057D8BE6BC8}" type="pres">
      <dgm:prSet presAssocID="{C780B1B5-CC63-4230-8F81-26D878E8A187}" presName="circ5" presStyleLbl="vennNode1" presStyleIdx="4" presStyleCnt="7" custLinFactNeighborY="-7655"/>
      <dgm:spPr/>
    </dgm:pt>
    <dgm:pt modelId="{E33F3C18-BC9E-481C-94F5-B05013425BE3}" type="pres">
      <dgm:prSet presAssocID="{C780B1B5-CC63-4230-8F81-26D878E8A187}" presName="circ5Tx" presStyleLbl="revTx" presStyleIdx="0" presStyleCnt="0" custScaleX="142023" custScaleY="21823" custLinFactY="-7981" custLinFactNeighborX="-18478" custLinFactNeighborY="-100000">
        <dgm:presLayoutVars>
          <dgm:chMax val="0"/>
          <dgm:chPref val="0"/>
          <dgm:bulletEnabled val="1"/>
        </dgm:presLayoutVars>
      </dgm:prSet>
      <dgm:spPr/>
    </dgm:pt>
    <dgm:pt modelId="{3314E2BC-E8DD-4449-B9CF-C7F3D79E5F6D}" type="pres">
      <dgm:prSet presAssocID="{AC9BDD94-2CAD-4C2D-8D93-632F19391F6B}" presName="circ6" presStyleLbl="vennNode1" presStyleIdx="5" presStyleCnt="7" custLinFactNeighborY="-7655"/>
      <dgm:spPr/>
    </dgm:pt>
    <dgm:pt modelId="{E59B3379-4BFC-4432-B860-98FEE70E94BE}" type="pres">
      <dgm:prSet presAssocID="{AC9BDD94-2CAD-4C2D-8D93-632F19391F6B}" presName="circ6Tx" presStyleLbl="revTx" presStyleIdx="0" presStyleCnt="0" custScaleY="18312" custLinFactNeighborX="4832" custLinFactNeighborY="-25300">
        <dgm:presLayoutVars>
          <dgm:chMax val="0"/>
          <dgm:chPref val="0"/>
          <dgm:bulletEnabled val="1"/>
        </dgm:presLayoutVars>
      </dgm:prSet>
      <dgm:spPr/>
    </dgm:pt>
    <dgm:pt modelId="{AF72074F-E16B-41F7-9A95-AE57408FF2C4}" type="pres">
      <dgm:prSet presAssocID="{C9CB2B53-6169-4BD1-B052-6C2735CE25DD}" presName="circ7" presStyleLbl="vennNode1" presStyleIdx="6" presStyleCnt="7" custLinFactNeighborY="-7655"/>
      <dgm:spPr/>
    </dgm:pt>
    <dgm:pt modelId="{FF32549A-6F33-4A2E-B21E-A33162484613}" type="pres">
      <dgm:prSet presAssocID="{C9CB2B53-6169-4BD1-B052-6C2735CE25DD}" presName="circ7Tx" presStyleLbl="revTx" presStyleIdx="0" presStyleCnt="0" custScaleX="93026" custScaleY="115812" custLinFactNeighborX="1488" custLinFactNeighborY="25919">
        <dgm:presLayoutVars>
          <dgm:chMax val="0"/>
          <dgm:chPref val="0"/>
          <dgm:bulletEnabled val="1"/>
        </dgm:presLayoutVars>
      </dgm:prSet>
      <dgm:spPr/>
    </dgm:pt>
  </dgm:ptLst>
  <dgm:cxnLst>
    <dgm:cxn modelId="{32AA5A13-F29C-47A8-90B6-9E1AC4145B49}" srcId="{9D5595A0-CBC1-456B-8F7C-40E26A41C7A0}" destId="{60BF4122-4A62-44A5-9A1F-DF5C8F735C9A}" srcOrd="1" destOrd="0" parTransId="{19199B4B-E3D5-4CF8-940A-847945942C80}" sibTransId="{9C5BEC9A-24CE-4A3D-9C96-E9A0E97F3796}"/>
    <dgm:cxn modelId="{F7057227-6982-437E-9BF5-BD0B48C1BDE9}" type="presOf" srcId="{D23188FA-C997-4CE8-BFBB-7C8DF6286B28}" destId="{DD6D6C3E-3493-4D20-9657-DE1B42B261B8}" srcOrd="0" destOrd="0" presId="urn:microsoft.com/office/officeart/2005/8/layout/venn1"/>
    <dgm:cxn modelId="{DC194E37-F8D4-4309-B558-7B019F4649EC}" type="presOf" srcId="{9D5595A0-CBC1-456B-8F7C-40E26A41C7A0}" destId="{FD7B3750-6AEC-4951-9E92-C9BBE06E82D2}" srcOrd="0" destOrd="0" presId="urn:microsoft.com/office/officeart/2005/8/layout/venn1"/>
    <dgm:cxn modelId="{2043DB39-E2AC-454D-B7C9-F06684BB330D}" type="presOf" srcId="{C9CB2B53-6169-4BD1-B052-6C2735CE25DD}" destId="{FF32549A-6F33-4A2E-B21E-A33162484613}" srcOrd="0" destOrd="0" presId="urn:microsoft.com/office/officeart/2005/8/layout/venn1"/>
    <dgm:cxn modelId="{B39D005B-09C5-427A-9354-B840E3BA67B3}" srcId="{9D5595A0-CBC1-456B-8F7C-40E26A41C7A0}" destId="{269F9865-B7AC-45A8-A392-AFCFDC72085B}" srcOrd="3" destOrd="0" parTransId="{DD96272C-9D20-4032-92BA-94D4ABEFA531}" sibTransId="{C46EAE50-B0C0-4DD3-9B02-3BD1399FD4E5}"/>
    <dgm:cxn modelId="{4D001A5E-7BA9-42C8-9DD2-BB3FDBABD0B0}" type="presOf" srcId="{269F9865-B7AC-45A8-A392-AFCFDC72085B}" destId="{DD6A2585-4DAF-4479-A6AD-5F72302E320D}" srcOrd="0" destOrd="0" presId="urn:microsoft.com/office/officeart/2005/8/layout/venn1"/>
    <dgm:cxn modelId="{3EF11DA6-F3E2-4A9C-B84C-2373A6A3BC0A}" srcId="{9D5595A0-CBC1-456B-8F7C-40E26A41C7A0}" destId="{AC9BDD94-2CAD-4C2D-8D93-632F19391F6B}" srcOrd="5" destOrd="0" parTransId="{11AF2CD4-77B0-4EC4-A672-F3B30F9D6807}" sibTransId="{0F43D464-CE1E-4D7D-BCF8-F7E00B615452}"/>
    <dgm:cxn modelId="{2355A2A8-A625-49F2-9C20-6A84ECAE47F2}" type="presOf" srcId="{A36F5193-F1F8-4CA8-B623-47814C15D450}" destId="{C9C662DE-08C8-4430-9114-5BE04B9C7C4C}" srcOrd="0" destOrd="0" presId="urn:microsoft.com/office/officeart/2005/8/layout/venn1"/>
    <dgm:cxn modelId="{DB6A9FC3-35CD-4CA4-9EF2-C4A51F0B35F0}" type="presOf" srcId="{AC9BDD94-2CAD-4C2D-8D93-632F19391F6B}" destId="{E59B3379-4BFC-4432-B860-98FEE70E94BE}" srcOrd="0" destOrd="0" presId="urn:microsoft.com/office/officeart/2005/8/layout/venn1"/>
    <dgm:cxn modelId="{0A4745DA-DD9C-465D-9648-ACEC4C3A633D}" srcId="{9D5595A0-CBC1-456B-8F7C-40E26A41C7A0}" destId="{A36F5193-F1F8-4CA8-B623-47814C15D450}" srcOrd="2" destOrd="0" parTransId="{80DF7C50-52BE-41CC-845D-6DCC1A1C1A25}" sibTransId="{E52818BA-0B34-4305-85C0-321A1D320DA4}"/>
    <dgm:cxn modelId="{D6FBE9DB-3B70-42BD-9563-F600A4E33E5B}" srcId="{9D5595A0-CBC1-456B-8F7C-40E26A41C7A0}" destId="{D23188FA-C997-4CE8-BFBB-7C8DF6286B28}" srcOrd="0" destOrd="0" parTransId="{787B4C8D-F326-4F10-9C40-3826592EC362}" sibTransId="{331CAEF8-38BF-4289-BEF6-141B8B4FADFC}"/>
    <dgm:cxn modelId="{B8BF01DE-1902-4835-8E5A-AE4D95239001}" srcId="{9D5595A0-CBC1-456B-8F7C-40E26A41C7A0}" destId="{C780B1B5-CC63-4230-8F81-26D878E8A187}" srcOrd="4" destOrd="0" parTransId="{0FB9B7BD-C068-42D1-845F-CEE06D1432F8}" sibTransId="{635DA9AA-ACB5-4658-8293-AC7DD3314890}"/>
    <dgm:cxn modelId="{A3E1DAF3-0214-427F-B0F7-36CB033F133E}" type="presOf" srcId="{60BF4122-4A62-44A5-9A1F-DF5C8F735C9A}" destId="{27249E94-D205-40A4-ADA2-CD59870C602D}" srcOrd="0" destOrd="0" presId="urn:microsoft.com/office/officeart/2005/8/layout/venn1"/>
    <dgm:cxn modelId="{4A61BDF7-799C-4B6A-91C6-88BE74AA4A5C}" srcId="{9D5595A0-CBC1-456B-8F7C-40E26A41C7A0}" destId="{C9CB2B53-6169-4BD1-B052-6C2735CE25DD}" srcOrd="6" destOrd="0" parTransId="{F2A32E54-17A7-4BB0-BFA9-AD87A2936BC7}" sibTransId="{5DFFAFCD-8AE9-465B-966D-4AE16114ED3A}"/>
    <dgm:cxn modelId="{452B8DF9-5BC4-449F-ACFB-098D5D57D992}" type="presOf" srcId="{C780B1B5-CC63-4230-8F81-26D878E8A187}" destId="{E33F3C18-BC9E-481C-94F5-B05013425BE3}" srcOrd="0" destOrd="0" presId="urn:microsoft.com/office/officeart/2005/8/layout/venn1"/>
    <dgm:cxn modelId="{5A06907F-BD18-4C12-916A-6768A7E1D36C}" type="presParOf" srcId="{FD7B3750-6AEC-4951-9E92-C9BBE06E82D2}" destId="{7C926A11-2278-438F-918B-272C502857E9}" srcOrd="0" destOrd="0" presId="urn:microsoft.com/office/officeart/2005/8/layout/venn1"/>
    <dgm:cxn modelId="{C0E4B8A9-40BC-4918-B31F-8A7C73AA81F9}" type="presParOf" srcId="{FD7B3750-6AEC-4951-9E92-C9BBE06E82D2}" destId="{DD6D6C3E-3493-4D20-9657-DE1B42B261B8}" srcOrd="1" destOrd="0" presId="urn:microsoft.com/office/officeart/2005/8/layout/venn1"/>
    <dgm:cxn modelId="{A089CF31-B393-4D60-BDE7-259B5F92336B}" type="presParOf" srcId="{FD7B3750-6AEC-4951-9E92-C9BBE06E82D2}" destId="{DF945E14-D90E-4207-8E2C-DF90C08A15B4}" srcOrd="2" destOrd="0" presId="urn:microsoft.com/office/officeart/2005/8/layout/venn1"/>
    <dgm:cxn modelId="{7C77BC2B-55B7-4643-94CB-1470FF2AAE73}" type="presParOf" srcId="{FD7B3750-6AEC-4951-9E92-C9BBE06E82D2}" destId="{27249E94-D205-40A4-ADA2-CD59870C602D}" srcOrd="3" destOrd="0" presId="urn:microsoft.com/office/officeart/2005/8/layout/venn1"/>
    <dgm:cxn modelId="{1398E6D3-203F-461D-9530-AFD5BCE0B6DE}" type="presParOf" srcId="{FD7B3750-6AEC-4951-9E92-C9BBE06E82D2}" destId="{32F5EE98-E894-4C2D-BF80-AC8BBFABBFAE}" srcOrd="4" destOrd="0" presId="urn:microsoft.com/office/officeart/2005/8/layout/venn1"/>
    <dgm:cxn modelId="{7B9F8C23-D638-4F21-954E-1F3AAA4112D0}" type="presParOf" srcId="{FD7B3750-6AEC-4951-9E92-C9BBE06E82D2}" destId="{C9C662DE-08C8-4430-9114-5BE04B9C7C4C}" srcOrd="5" destOrd="0" presId="urn:microsoft.com/office/officeart/2005/8/layout/venn1"/>
    <dgm:cxn modelId="{B4CF5CFA-71B1-4AE9-B420-6B52B0E7527B}" type="presParOf" srcId="{FD7B3750-6AEC-4951-9E92-C9BBE06E82D2}" destId="{B365BDF4-7C7B-4AE1-B983-88A1D95C3891}" srcOrd="6" destOrd="0" presId="urn:microsoft.com/office/officeart/2005/8/layout/venn1"/>
    <dgm:cxn modelId="{9C9CEF71-B525-41C9-83CD-C51C694D3D4D}" type="presParOf" srcId="{FD7B3750-6AEC-4951-9E92-C9BBE06E82D2}" destId="{DD6A2585-4DAF-4479-A6AD-5F72302E320D}" srcOrd="7" destOrd="0" presId="urn:microsoft.com/office/officeart/2005/8/layout/venn1"/>
    <dgm:cxn modelId="{10F12D96-2745-48B2-8B7D-9EEAC4CC85AB}" type="presParOf" srcId="{FD7B3750-6AEC-4951-9E92-C9BBE06E82D2}" destId="{4856A1CD-5B56-4E2C-970A-A057D8BE6BC8}" srcOrd="8" destOrd="0" presId="urn:microsoft.com/office/officeart/2005/8/layout/venn1"/>
    <dgm:cxn modelId="{BD576A37-CDDD-44EF-A8E0-1AE2EB38D4A9}" type="presParOf" srcId="{FD7B3750-6AEC-4951-9E92-C9BBE06E82D2}" destId="{E33F3C18-BC9E-481C-94F5-B05013425BE3}" srcOrd="9" destOrd="0" presId="urn:microsoft.com/office/officeart/2005/8/layout/venn1"/>
    <dgm:cxn modelId="{7A7BF8FC-0E35-4078-AF81-22EBC0A2DF77}" type="presParOf" srcId="{FD7B3750-6AEC-4951-9E92-C9BBE06E82D2}" destId="{3314E2BC-E8DD-4449-B9CF-C7F3D79E5F6D}" srcOrd="10" destOrd="0" presId="urn:microsoft.com/office/officeart/2005/8/layout/venn1"/>
    <dgm:cxn modelId="{0D8933FD-871C-4CAF-AF00-6F0841775CE5}" type="presParOf" srcId="{FD7B3750-6AEC-4951-9E92-C9BBE06E82D2}" destId="{E59B3379-4BFC-4432-B860-98FEE70E94BE}" srcOrd="11" destOrd="0" presId="urn:microsoft.com/office/officeart/2005/8/layout/venn1"/>
    <dgm:cxn modelId="{CD315C9D-434A-4C87-9A8E-B7102809C4B2}" type="presParOf" srcId="{FD7B3750-6AEC-4951-9E92-C9BBE06E82D2}" destId="{AF72074F-E16B-41F7-9A95-AE57408FF2C4}" srcOrd="12" destOrd="0" presId="urn:microsoft.com/office/officeart/2005/8/layout/venn1"/>
    <dgm:cxn modelId="{D850CCFD-687A-4F51-A4F3-FF8F814CAA52}" type="presParOf" srcId="{FD7B3750-6AEC-4951-9E92-C9BBE06E82D2}" destId="{FF32549A-6F33-4A2E-B21E-A33162484613}" srcOrd="1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5595A0-CBC1-456B-8F7C-40E26A41C7A0}" type="doc">
      <dgm:prSet loTypeId="urn:microsoft.com/office/officeart/2005/8/layout/venn1" loCatId="relationship" qsTypeId="urn:microsoft.com/office/officeart/2005/8/quickstyle/simple1" qsCatId="simple" csTypeId="urn:microsoft.com/office/officeart/2005/8/colors/accent2_2" csCatId="accent2" phldr="1"/>
      <dgm:spPr/>
      <dgm:t>
        <a:bodyPr/>
        <a:lstStyle/>
        <a:p>
          <a:endParaRPr lang="sv-SE"/>
        </a:p>
      </dgm:t>
    </dgm:pt>
    <dgm:pt modelId="{60BF4122-4A62-44A5-9A1F-DF5C8F735C9A}">
      <dgm:prSet phldrT="[Text]" custT="1"/>
      <dgm:spPr/>
      <dgm:t>
        <a:bodyPr/>
        <a:lstStyle/>
        <a:p>
          <a:r>
            <a:rPr lang="sv-SE" sz="1600" dirty="0"/>
            <a:t>Folkhälsomyndigheten</a:t>
          </a:r>
        </a:p>
      </dgm:t>
    </dgm:pt>
    <dgm:pt modelId="{19199B4B-E3D5-4CF8-940A-847945942C80}" type="parTrans" cxnId="{32AA5A13-F29C-47A8-90B6-9E1AC4145B49}">
      <dgm:prSet/>
      <dgm:spPr/>
      <dgm:t>
        <a:bodyPr/>
        <a:lstStyle/>
        <a:p>
          <a:endParaRPr lang="sv-SE" sz="1600"/>
        </a:p>
      </dgm:t>
    </dgm:pt>
    <dgm:pt modelId="{9C5BEC9A-24CE-4A3D-9C96-E9A0E97F3796}" type="sibTrans" cxnId="{32AA5A13-F29C-47A8-90B6-9E1AC4145B49}">
      <dgm:prSet/>
      <dgm:spPr/>
      <dgm:t>
        <a:bodyPr/>
        <a:lstStyle/>
        <a:p>
          <a:endParaRPr lang="sv-SE" sz="1600"/>
        </a:p>
      </dgm:t>
    </dgm:pt>
    <dgm:pt modelId="{269F9865-B7AC-45A8-A392-AFCFDC72085B}">
      <dgm:prSet phldrT="[Text]" custT="1"/>
      <dgm:spPr/>
      <dgm:t>
        <a:bodyPr/>
        <a:lstStyle/>
        <a:p>
          <a:r>
            <a:rPr lang="sv-SE" sz="1600" dirty="0"/>
            <a:t>E-hälsomyndigheten</a:t>
          </a:r>
        </a:p>
      </dgm:t>
    </dgm:pt>
    <dgm:pt modelId="{DD96272C-9D20-4032-92BA-94D4ABEFA531}" type="parTrans" cxnId="{B39D005B-09C5-427A-9354-B840E3BA67B3}">
      <dgm:prSet/>
      <dgm:spPr/>
      <dgm:t>
        <a:bodyPr/>
        <a:lstStyle/>
        <a:p>
          <a:endParaRPr lang="sv-SE" sz="1600"/>
        </a:p>
      </dgm:t>
    </dgm:pt>
    <dgm:pt modelId="{C46EAE50-B0C0-4DD3-9B02-3BD1399FD4E5}" type="sibTrans" cxnId="{B39D005B-09C5-427A-9354-B840E3BA67B3}">
      <dgm:prSet/>
      <dgm:spPr/>
      <dgm:t>
        <a:bodyPr/>
        <a:lstStyle/>
        <a:p>
          <a:endParaRPr lang="sv-SE" sz="1600"/>
        </a:p>
      </dgm:t>
    </dgm:pt>
    <dgm:pt modelId="{C780B1B5-CC63-4230-8F81-26D878E8A187}">
      <dgm:prSet phldrT="[Text]" custT="1"/>
      <dgm:spPr/>
      <dgm:t>
        <a:bodyPr/>
        <a:lstStyle/>
        <a:p>
          <a:r>
            <a:rPr lang="sv-SE" sz="1600" dirty="0" err="1"/>
            <a:t>Vinnova</a:t>
          </a:r>
          <a:endParaRPr lang="sv-SE" sz="1600" dirty="0"/>
        </a:p>
      </dgm:t>
    </dgm:pt>
    <dgm:pt modelId="{0FB9B7BD-C068-42D1-845F-CEE06D1432F8}" type="parTrans" cxnId="{B8BF01DE-1902-4835-8E5A-AE4D95239001}">
      <dgm:prSet/>
      <dgm:spPr/>
      <dgm:t>
        <a:bodyPr/>
        <a:lstStyle/>
        <a:p>
          <a:endParaRPr lang="sv-SE" sz="1600"/>
        </a:p>
      </dgm:t>
    </dgm:pt>
    <dgm:pt modelId="{635DA9AA-ACB5-4658-8293-AC7DD3314890}" type="sibTrans" cxnId="{B8BF01DE-1902-4835-8E5A-AE4D95239001}">
      <dgm:prSet/>
      <dgm:spPr/>
      <dgm:t>
        <a:bodyPr/>
        <a:lstStyle/>
        <a:p>
          <a:endParaRPr lang="sv-SE" sz="1600"/>
        </a:p>
      </dgm:t>
    </dgm:pt>
    <dgm:pt modelId="{A36F5193-F1F8-4CA8-B623-47814C15D450}">
      <dgm:prSet phldrT="[Text]" custT="1"/>
      <dgm:spPr/>
      <dgm:t>
        <a:bodyPr/>
        <a:lstStyle/>
        <a:p>
          <a:r>
            <a:rPr lang="sv-SE" sz="1600" dirty="0"/>
            <a:t>SBU</a:t>
          </a:r>
        </a:p>
      </dgm:t>
    </dgm:pt>
    <dgm:pt modelId="{80DF7C50-52BE-41CC-845D-6DCC1A1C1A25}" type="parTrans" cxnId="{0A4745DA-DD9C-465D-9648-ACEC4C3A633D}">
      <dgm:prSet/>
      <dgm:spPr/>
      <dgm:t>
        <a:bodyPr/>
        <a:lstStyle/>
        <a:p>
          <a:endParaRPr lang="sv-SE" sz="1600"/>
        </a:p>
      </dgm:t>
    </dgm:pt>
    <dgm:pt modelId="{E52818BA-0B34-4305-85C0-321A1D320DA4}" type="sibTrans" cxnId="{0A4745DA-DD9C-465D-9648-ACEC4C3A633D}">
      <dgm:prSet/>
      <dgm:spPr/>
      <dgm:t>
        <a:bodyPr/>
        <a:lstStyle/>
        <a:p>
          <a:endParaRPr lang="sv-SE" sz="1600"/>
        </a:p>
      </dgm:t>
    </dgm:pt>
    <dgm:pt modelId="{AC9BDD94-2CAD-4C2D-8D93-632F19391F6B}">
      <dgm:prSet phldrT="[Text]" custT="1"/>
      <dgm:spPr/>
      <dgm:t>
        <a:bodyPr/>
        <a:lstStyle/>
        <a:p>
          <a:r>
            <a:rPr lang="sv-SE" sz="1600" dirty="0"/>
            <a:t>Formas </a:t>
          </a:r>
        </a:p>
      </dgm:t>
    </dgm:pt>
    <dgm:pt modelId="{11AF2CD4-77B0-4EC4-A672-F3B30F9D6807}" type="parTrans" cxnId="{3EF11DA6-F3E2-4A9C-B84C-2373A6A3BC0A}">
      <dgm:prSet/>
      <dgm:spPr/>
      <dgm:t>
        <a:bodyPr/>
        <a:lstStyle/>
        <a:p>
          <a:endParaRPr lang="sv-SE" sz="1600"/>
        </a:p>
      </dgm:t>
    </dgm:pt>
    <dgm:pt modelId="{0F43D464-CE1E-4D7D-BCF8-F7E00B615452}" type="sibTrans" cxnId="{3EF11DA6-F3E2-4A9C-B84C-2373A6A3BC0A}">
      <dgm:prSet/>
      <dgm:spPr/>
      <dgm:t>
        <a:bodyPr/>
        <a:lstStyle/>
        <a:p>
          <a:endParaRPr lang="sv-SE" sz="1600"/>
        </a:p>
      </dgm:t>
    </dgm:pt>
    <dgm:pt modelId="{C9CB2B53-6169-4BD1-B052-6C2735CE25DD}">
      <dgm:prSet phldrT="[Text]" custT="1"/>
      <dgm:spPr/>
      <dgm:t>
        <a:bodyPr/>
        <a:lstStyle/>
        <a:p>
          <a:r>
            <a:rPr lang="sv-SE" sz="1600" dirty="0"/>
            <a:t>SKL</a:t>
          </a:r>
        </a:p>
      </dgm:t>
    </dgm:pt>
    <dgm:pt modelId="{F2A32E54-17A7-4BB0-BFA9-AD87A2936BC7}" type="parTrans" cxnId="{4A61BDF7-799C-4B6A-91C6-88BE74AA4A5C}">
      <dgm:prSet/>
      <dgm:spPr/>
      <dgm:t>
        <a:bodyPr/>
        <a:lstStyle/>
        <a:p>
          <a:endParaRPr lang="sv-SE" sz="1600"/>
        </a:p>
      </dgm:t>
    </dgm:pt>
    <dgm:pt modelId="{5DFFAFCD-8AE9-465B-966D-4AE16114ED3A}" type="sibTrans" cxnId="{4A61BDF7-799C-4B6A-91C6-88BE74AA4A5C}">
      <dgm:prSet/>
      <dgm:spPr/>
      <dgm:t>
        <a:bodyPr/>
        <a:lstStyle/>
        <a:p>
          <a:endParaRPr lang="sv-SE" sz="1600"/>
        </a:p>
      </dgm:t>
    </dgm:pt>
    <dgm:pt modelId="{D23188FA-C997-4CE8-BFBB-7C8DF6286B28}">
      <dgm:prSet phldrT="[Text]" custT="1"/>
      <dgm:spPr/>
      <dgm:t>
        <a:bodyPr/>
        <a:lstStyle/>
        <a:p>
          <a:r>
            <a:rPr lang="sv-SE" sz="1600" dirty="0"/>
            <a:t>Vetenskapsrådet</a:t>
          </a:r>
        </a:p>
      </dgm:t>
    </dgm:pt>
    <dgm:pt modelId="{331CAEF8-38BF-4289-BEF6-141B8B4FADFC}" type="sibTrans" cxnId="{D6FBE9DB-3B70-42BD-9563-F600A4E33E5B}">
      <dgm:prSet/>
      <dgm:spPr/>
      <dgm:t>
        <a:bodyPr/>
        <a:lstStyle/>
        <a:p>
          <a:endParaRPr lang="sv-SE" sz="1600"/>
        </a:p>
      </dgm:t>
    </dgm:pt>
    <dgm:pt modelId="{787B4C8D-F326-4F10-9C40-3826592EC362}" type="parTrans" cxnId="{D6FBE9DB-3B70-42BD-9563-F600A4E33E5B}">
      <dgm:prSet/>
      <dgm:spPr/>
      <dgm:t>
        <a:bodyPr/>
        <a:lstStyle/>
        <a:p>
          <a:endParaRPr lang="sv-SE" sz="1600"/>
        </a:p>
      </dgm:t>
    </dgm:pt>
    <dgm:pt modelId="{115190BB-B710-45EF-8B1A-FFFD32620B65}">
      <dgm:prSet/>
      <dgm:spPr/>
    </dgm:pt>
    <dgm:pt modelId="{CB5DB312-CDD0-4B6E-AB3E-C74BE8ED6415}" type="parTrans" cxnId="{D803CDF3-F049-46CD-B75F-18BFA67DBE2A}">
      <dgm:prSet/>
      <dgm:spPr/>
      <dgm:t>
        <a:bodyPr/>
        <a:lstStyle/>
        <a:p>
          <a:endParaRPr lang="sv-SE"/>
        </a:p>
      </dgm:t>
    </dgm:pt>
    <dgm:pt modelId="{D50D84A4-CF18-4E4D-8BFA-2120183E6DAC}" type="sibTrans" cxnId="{D803CDF3-F049-46CD-B75F-18BFA67DBE2A}">
      <dgm:prSet/>
      <dgm:spPr/>
      <dgm:t>
        <a:bodyPr/>
        <a:lstStyle/>
        <a:p>
          <a:endParaRPr lang="sv-SE"/>
        </a:p>
      </dgm:t>
    </dgm:pt>
    <dgm:pt modelId="{2A0A090B-C8AE-4C39-91E8-B648DC927245}">
      <dgm:prSet/>
      <dgm:spPr/>
      <dgm:t>
        <a:bodyPr/>
        <a:lstStyle/>
        <a:p>
          <a:endParaRPr lang="sv-SE" dirty="0"/>
        </a:p>
      </dgm:t>
    </dgm:pt>
    <dgm:pt modelId="{B9943CBD-874F-4005-8315-C0A171881080}" type="parTrans" cxnId="{B81320DB-15DA-43E4-B7D3-2AB8ABA465D0}">
      <dgm:prSet/>
      <dgm:spPr/>
      <dgm:t>
        <a:bodyPr/>
        <a:lstStyle/>
        <a:p>
          <a:endParaRPr lang="sv-SE"/>
        </a:p>
      </dgm:t>
    </dgm:pt>
    <dgm:pt modelId="{78FA6A9A-2663-44A2-80E9-1FDFDF2F8CDB}" type="sibTrans" cxnId="{B81320DB-15DA-43E4-B7D3-2AB8ABA465D0}">
      <dgm:prSet/>
      <dgm:spPr/>
      <dgm:t>
        <a:bodyPr/>
        <a:lstStyle/>
        <a:p>
          <a:endParaRPr lang="sv-SE"/>
        </a:p>
      </dgm:t>
    </dgm:pt>
    <dgm:pt modelId="{C16BA498-CC54-44C6-ADC7-BCF4E3DDEF88}">
      <dgm:prSet phldrT="[Text]"/>
      <dgm:spPr/>
      <dgm:t>
        <a:bodyPr/>
        <a:lstStyle/>
        <a:p>
          <a:endParaRPr lang="sv-SE"/>
        </a:p>
      </dgm:t>
    </dgm:pt>
    <dgm:pt modelId="{FF743B2D-3912-4E22-97B1-58A5AF289824}" type="parTrans" cxnId="{06742F5D-0EE7-46BA-A696-D3C1F989AA17}">
      <dgm:prSet/>
      <dgm:spPr/>
      <dgm:t>
        <a:bodyPr/>
        <a:lstStyle/>
        <a:p>
          <a:endParaRPr lang="sv-SE"/>
        </a:p>
      </dgm:t>
    </dgm:pt>
    <dgm:pt modelId="{526D270F-FF90-415D-BBF6-099B05620E9B}" type="sibTrans" cxnId="{06742F5D-0EE7-46BA-A696-D3C1F989AA17}">
      <dgm:prSet/>
      <dgm:spPr/>
      <dgm:t>
        <a:bodyPr/>
        <a:lstStyle/>
        <a:p>
          <a:endParaRPr lang="sv-SE"/>
        </a:p>
      </dgm:t>
    </dgm:pt>
    <dgm:pt modelId="{81E86D97-25F5-4825-A577-0BFFBAF7B88D}">
      <dgm:prSet/>
      <dgm:spPr/>
      <dgm:t>
        <a:bodyPr/>
        <a:lstStyle/>
        <a:p>
          <a:endParaRPr lang="sv-SE" dirty="0"/>
        </a:p>
      </dgm:t>
    </dgm:pt>
    <dgm:pt modelId="{C89137CD-F040-4324-B50D-C0F18AA68920}" type="parTrans" cxnId="{5DADFA49-B274-4946-B5C7-3A6D82705556}">
      <dgm:prSet/>
      <dgm:spPr/>
      <dgm:t>
        <a:bodyPr/>
        <a:lstStyle/>
        <a:p>
          <a:endParaRPr lang="sv-SE"/>
        </a:p>
      </dgm:t>
    </dgm:pt>
    <dgm:pt modelId="{529DF5EA-62CA-4B4D-8DB5-B6802EEAE163}" type="sibTrans" cxnId="{5DADFA49-B274-4946-B5C7-3A6D82705556}">
      <dgm:prSet/>
      <dgm:spPr/>
      <dgm:t>
        <a:bodyPr/>
        <a:lstStyle/>
        <a:p>
          <a:endParaRPr lang="sv-SE"/>
        </a:p>
      </dgm:t>
    </dgm:pt>
    <dgm:pt modelId="{FD7B3750-6AEC-4951-9E92-C9BBE06E82D2}" type="pres">
      <dgm:prSet presAssocID="{9D5595A0-CBC1-456B-8F7C-40E26A41C7A0}" presName="compositeShape" presStyleCnt="0">
        <dgm:presLayoutVars>
          <dgm:chMax val="7"/>
          <dgm:dir/>
          <dgm:resizeHandles val="exact"/>
        </dgm:presLayoutVars>
      </dgm:prSet>
      <dgm:spPr/>
    </dgm:pt>
    <dgm:pt modelId="{7C926A11-2278-438F-918B-272C502857E9}" type="pres">
      <dgm:prSet presAssocID="{D23188FA-C997-4CE8-BFBB-7C8DF6286B28}" presName="circ1" presStyleLbl="vennNode1" presStyleIdx="0" presStyleCnt="7" custLinFactNeighborY="-7655"/>
      <dgm:spPr>
        <a:solidFill>
          <a:schemeClr val="accent3">
            <a:alpha val="42000"/>
          </a:schemeClr>
        </a:solidFill>
      </dgm:spPr>
    </dgm:pt>
    <dgm:pt modelId="{DD6D6C3E-3493-4D20-9657-DE1B42B261B8}" type="pres">
      <dgm:prSet presAssocID="{D23188FA-C997-4CE8-BFBB-7C8DF6286B28}" presName="circ1Tx" presStyleLbl="revTx" presStyleIdx="0" presStyleCnt="0" custScaleX="96511" custScaleY="25767" custLinFactNeighborX="-7" custLinFactNeighborY="20170">
        <dgm:presLayoutVars>
          <dgm:chMax val="0"/>
          <dgm:chPref val="0"/>
          <dgm:bulletEnabled val="1"/>
        </dgm:presLayoutVars>
      </dgm:prSet>
      <dgm:spPr/>
    </dgm:pt>
    <dgm:pt modelId="{DF945E14-D90E-4207-8E2C-DF90C08A15B4}" type="pres">
      <dgm:prSet presAssocID="{60BF4122-4A62-44A5-9A1F-DF5C8F735C9A}" presName="circ2" presStyleLbl="vennNode1" presStyleIdx="1" presStyleCnt="7" custLinFactNeighborY="-7655"/>
      <dgm:spPr>
        <a:solidFill>
          <a:schemeClr val="accent3">
            <a:alpha val="42000"/>
          </a:schemeClr>
        </a:solidFill>
      </dgm:spPr>
    </dgm:pt>
    <dgm:pt modelId="{27249E94-D205-40A4-ADA2-CD59870C602D}" type="pres">
      <dgm:prSet presAssocID="{60BF4122-4A62-44A5-9A1F-DF5C8F735C9A}" presName="circ2Tx" presStyleLbl="revTx" presStyleIdx="0" presStyleCnt="0" custScaleX="118290" custScaleY="37083" custLinFactNeighborX="-12984" custLinFactNeighborY="-30187">
        <dgm:presLayoutVars>
          <dgm:chMax val="0"/>
          <dgm:chPref val="0"/>
          <dgm:bulletEnabled val="1"/>
        </dgm:presLayoutVars>
      </dgm:prSet>
      <dgm:spPr/>
    </dgm:pt>
    <dgm:pt modelId="{32F5EE98-E894-4C2D-BF80-AC8BBFABBFAE}" type="pres">
      <dgm:prSet presAssocID="{A36F5193-F1F8-4CA8-B623-47814C15D450}" presName="circ3" presStyleLbl="vennNode1" presStyleIdx="2" presStyleCnt="7" custLinFactNeighborY="-7655"/>
      <dgm:spPr>
        <a:solidFill>
          <a:schemeClr val="accent3">
            <a:alpha val="42000"/>
          </a:schemeClr>
        </a:solidFill>
      </dgm:spPr>
    </dgm:pt>
    <dgm:pt modelId="{C9C662DE-08C8-4430-9114-5BE04B9C7C4C}" type="pres">
      <dgm:prSet presAssocID="{A36F5193-F1F8-4CA8-B623-47814C15D450}" presName="circ3Tx" presStyleLbl="revTx" presStyleIdx="0" presStyleCnt="0" custScaleY="42317" custLinFactX="-100000" custLinFactNeighborX="-170111" custLinFactNeighborY="27720">
        <dgm:presLayoutVars>
          <dgm:chMax val="0"/>
          <dgm:chPref val="0"/>
          <dgm:bulletEnabled val="1"/>
        </dgm:presLayoutVars>
      </dgm:prSet>
      <dgm:spPr/>
    </dgm:pt>
    <dgm:pt modelId="{B365BDF4-7C7B-4AE1-B983-88A1D95C3891}" type="pres">
      <dgm:prSet presAssocID="{269F9865-B7AC-45A8-A392-AFCFDC72085B}" presName="circ4" presStyleLbl="vennNode1" presStyleIdx="3" presStyleCnt="7" custLinFactNeighborY="-7655"/>
      <dgm:spPr>
        <a:solidFill>
          <a:schemeClr val="accent3">
            <a:alpha val="42000"/>
          </a:schemeClr>
        </a:solidFill>
      </dgm:spPr>
    </dgm:pt>
    <dgm:pt modelId="{DD6A2585-4DAF-4479-A6AD-5F72302E320D}" type="pres">
      <dgm:prSet presAssocID="{269F9865-B7AC-45A8-A392-AFCFDC72085B}" presName="circ4Tx" presStyleLbl="revTx" presStyleIdx="0" presStyleCnt="0" custScaleY="23787" custLinFactNeighborX="6825" custLinFactNeighborY="-48552">
        <dgm:presLayoutVars>
          <dgm:chMax val="0"/>
          <dgm:chPref val="0"/>
          <dgm:bulletEnabled val="1"/>
        </dgm:presLayoutVars>
      </dgm:prSet>
      <dgm:spPr/>
    </dgm:pt>
    <dgm:pt modelId="{4856A1CD-5B56-4E2C-970A-A057D8BE6BC8}" type="pres">
      <dgm:prSet presAssocID="{C780B1B5-CC63-4230-8F81-26D878E8A187}" presName="circ5" presStyleLbl="vennNode1" presStyleIdx="4" presStyleCnt="7" custLinFactNeighborX="-141" custLinFactNeighborY="-9190"/>
      <dgm:spPr>
        <a:solidFill>
          <a:schemeClr val="accent3">
            <a:alpha val="42000"/>
          </a:schemeClr>
        </a:solidFill>
      </dgm:spPr>
    </dgm:pt>
    <dgm:pt modelId="{E33F3C18-BC9E-481C-94F5-B05013425BE3}" type="pres">
      <dgm:prSet presAssocID="{C780B1B5-CC63-4230-8F81-26D878E8A187}" presName="circ5Tx" presStyleLbl="revTx" presStyleIdx="0" presStyleCnt="0" custScaleX="142023" custScaleY="21823" custLinFactX="100000" custLinFactY="-13825" custLinFactNeighborX="112931" custLinFactNeighborY="-100000">
        <dgm:presLayoutVars>
          <dgm:chMax val="0"/>
          <dgm:chPref val="0"/>
          <dgm:bulletEnabled val="1"/>
        </dgm:presLayoutVars>
      </dgm:prSet>
      <dgm:spPr/>
    </dgm:pt>
    <dgm:pt modelId="{3314E2BC-E8DD-4449-B9CF-C7F3D79E5F6D}" type="pres">
      <dgm:prSet presAssocID="{AC9BDD94-2CAD-4C2D-8D93-632F19391F6B}" presName="circ6" presStyleLbl="vennNode1" presStyleIdx="5" presStyleCnt="7" custLinFactNeighborY="-7655"/>
      <dgm:spPr>
        <a:solidFill>
          <a:schemeClr val="accent3">
            <a:alpha val="42000"/>
          </a:schemeClr>
        </a:solidFill>
      </dgm:spPr>
    </dgm:pt>
    <dgm:pt modelId="{E59B3379-4BFC-4432-B860-98FEE70E94BE}" type="pres">
      <dgm:prSet presAssocID="{AC9BDD94-2CAD-4C2D-8D93-632F19391F6B}" presName="circ6Tx" presStyleLbl="revTx" presStyleIdx="0" presStyleCnt="0" custScaleY="18312" custLinFactNeighborX="8874" custLinFactNeighborY="-29982">
        <dgm:presLayoutVars>
          <dgm:chMax val="0"/>
          <dgm:chPref val="0"/>
          <dgm:bulletEnabled val="1"/>
        </dgm:presLayoutVars>
      </dgm:prSet>
      <dgm:spPr/>
    </dgm:pt>
    <dgm:pt modelId="{AF72074F-E16B-41F7-9A95-AE57408FF2C4}" type="pres">
      <dgm:prSet presAssocID="{C9CB2B53-6169-4BD1-B052-6C2735CE25DD}" presName="circ7" presStyleLbl="vennNode1" presStyleIdx="6" presStyleCnt="7" custLinFactNeighborY="-7655"/>
      <dgm:spPr>
        <a:solidFill>
          <a:schemeClr val="accent3">
            <a:alpha val="42000"/>
          </a:schemeClr>
        </a:solidFill>
      </dgm:spPr>
    </dgm:pt>
    <dgm:pt modelId="{FF32549A-6F33-4A2E-B21E-A33162484613}" type="pres">
      <dgm:prSet presAssocID="{C9CB2B53-6169-4BD1-B052-6C2735CE25DD}" presName="circ7Tx" presStyleLbl="revTx" presStyleIdx="0" presStyleCnt="0" custScaleX="93026" custScaleY="47928" custLinFactX="100000" custLinFactNeighborX="159155" custLinFactNeighborY="95101">
        <dgm:presLayoutVars>
          <dgm:chMax val="0"/>
          <dgm:chPref val="0"/>
          <dgm:bulletEnabled val="1"/>
        </dgm:presLayoutVars>
      </dgm:prSet>
      <dgm:spPr/>
    </dgm:pt>
  </dgm:ptLst>
  <dgm:cxnLst>
    <dgm:cxn modelId="{32AA5A13-F29C-47A8-90B6-9E1AC4145B49}" srcId="{9D5595A0-CBC1-456B-8F7C-40E26A41C7A0}" destId="{60BF4122-4A62-44A5-9A1F-DF5C8F735C9A}" srcOrd="1" destOrd="0" parTransId="{19199B4B-E3D5-4CF8-940A-847945942C80}" sibTransId="{9C5BEC9A-24CE-4A3D-9C96-E9A0E97F3796}"/>
    <dgm:cxn modelId="{F7057227-6982-437E-9BF5-BD0B48C1BDE9}" type="presOf" srcId="{D23188FA-C997-4CE8-BFBB-7C8DF6286B28}" destId="{DD6D6C3E-3493-4D20-9657-DE1B42B261B8}" srcOrd="0" destOrd="0" presId="urn:microsoft.com/office/officeart/2005/8/layout/venn1"/>
    <dgm:cxn modelId="{DC194E37-F8D4-4309-B558-7B019F4649EC}" type="presOf" srcId="{9D5595A0-CBC1-456B-8F7C-40E26A41C7A0}" destId="{FD7B3750-6AEC-4951-9E92-C9BBE06E82D2}" srcOrd="0" destOrd="0" presId="urn:microsoft.com/office/officeart/2005/8/layout/venn1"/>
    <dgm:cxn modelId="{2043DB39-E2AC-454D-B7C9-F06684BB330D}" type="presOf" srcId="{C9CB2B53-6169-4BD1-B052-6C2735CE25DD}" destId="{FF32549A-6F33-4A2E-B21E-A33162484613}" srcOrd="0" destOrd="0" presId="urn:microsoft.com/office/officeart/2005/8/layout/venn1"/>
    <dgm:cxn modelId="{B39D005B-09C5-427A-9354-B840E3BA67B3}" srcId="{9D5595A0-CBC1-456B-8F7C-40E26A41C7A0}" destId="{269F9865-B7AC-45A8-A392-AFCFDC72085B}" srcOrd="3" destOrd="0" parTransId="{DD96272C-9D20-4032-92BA-94D4ABEFA531}" sibTransId="{C46EAE50-B0C0-4DD3-9B02-3BD1399FD4E5}"/>
    <dgm:cxn modelId="{06742F5D-0EE7-46BA-A696-D3C1F989AA17}" srcId="{9D5595A0-CBC1-456B-8F7C-40E26A41C7A0}" destId="{C16BA498-CC54-44C6-ADC7-BCF4E3DDEF88}" srcOrd="10" destOrd="0" parTransId="{FF743B2D-3912-4E22-97B1-58A5AF289824}" sibTransId="{526D270F-FF90-415D-BBF6-099B05620E9B}"/>
    <dgm:cxn modelId="{4D001A5E-7BA9-42C8-9DD2-BB3FDBABD0B0}" type="presOf" srcId="{269F9865-B7AC-45A8-A392-AFCFDC72085B}" destId="{DD6A2585-4DAF-4479-A6AD-5F72302E320D}" srcOrd="0" destOrd="0" presId="urn:microsoft.com/office/officeart/2005/8/layout/venn1"/>
    <dgm:cxn modelId="{5DADFA49-B274-4946-B5C7-3A6D82705556}" srcId="{9D5595A0-CBC1-456B-8F7C-40E26A41C7A0}" destId="{81E86D97-25F5-4825-A577-0BFFBAF7B88D}" srcOrd="8" destOrd="0" parTransId="{C89137CD-F040-4324-B50D-C0F18AA68920}" sibTransId="{529DF5EA-62CA-4B4D-8DB5-B6802EEAE163}"/>
    <dgm:cxn modelId="{3EF11DA6-F3E2-4A9C-B84C-2373A6A3BC0A}" srcId="{9D5595A0-CBC1-456B-8F7C-40E26A41C7A0}" destId="{AC9BDD94-2CAD-4C2D-8D93-632F19391F6B}" srcOrd="5" destOrd="0" parTransId="{11AF2CD4-77B0-4EC4-A672-F3B30F9D6807}" sibTransId="{0F43D464-CE1E-4D7D-BCF8-F7E00B615452}"/>
    <dgm:cxn modelId="{2355A2A8-A625-49F2-9C20-6A84ECAE47F2}" type="presOf" srcId="{A36F5193-F1F8-4CA8-B623-47814C15D450}" destId="{C9C662DE-08C8-4430-9114-5BE04B9C7C4C}" srcOrd="0" destOrd="0" presId="urn:microsoft.com/office/officeart/2005/8/layout/venn1"/>
    <dgm:cxn modelId="{DB6A9FC3-35CD-4CA4-9EF2-C4A51F0B35F0}" type="presOf" srcId="{AC9BDD94-2CAD-4C2D-8D93-632F19391F6B}" destId="{E59B3379-4BFC-4432-B860-98FEE70E94BE}" srcOrd="0" destOrd="0" presId="urn:microsoft.com/office/officeart/2005/8/layout/venn1"/>
    <dgm:cxn modelId="{0A4745DA-DD9C-465D-9648-ACEC4C3A633D}" srcId="{9D5595A0-CBC1-456B-8F7C-40E26A41C7A0}" destId="{A36F5193-F1F8-4CA8-B623-47814C15D450}" srcOrd="2" destOrd="0" parTransId="{80DF7C50-52BE-41CC-845D-6DCC1A1C1A25}" sibTransId="{E52818BA-0B34-4305-85C0-321A1D320DA4}"/>
    <dgm:cxn modelId="{B81320DB-15DA-43E4-B7D3-2AB8ABA465D0}" srcId="{9D5595A0-CBC1-456B-8F7C-40E26A41C7A0}" destId="{2A0A090B-C8AE-4C39-91E8-B648DC927245}" srcOrd="9" destOrd="0" parTransId="{B9943CBD-874F-4005-8315-C0A171881080}" sibTransId="{78FA6A9A-2663-44A2-80E9-1FDFDF2F8CDB}"/>
    <dgm:cxn modelId="{D6FBE9DB-3B70-42BD-9563-F600A4E33E5B}" srcId="{9D5595A0-CBC1-456B-8F7C-40E26A41C7A0}" destId="{D23188FA-C997-4CE8-BFBB-7C8DF6286B28}" srcOrd="0" destOrd="0" parTransId="{787B4C8D-F326-4F10-9C40-3826592EC362}" sibTransId="{331CAEF8-38BF-4289-BEF6-141B8B4FADFC}"/>
    <dgm:cxn modelId="{B8BF01DE-1902-4835-8E5A-AE4D95239001}" srcId="{9D5595A0-CBC1-456B-8F7C-40E26A41C7A0}" destId="{C780B1B5-CC63-4230-8F81-26D878E8A187}" srcOrd="4" destOrd="0" parTransId="{0FB9B7BD-C068-42D1-845F-CEE06D1432F8}" sibTransId="{635DA9AA-ACB5-4658-8293-AC7DD3314890}"/>
    <dgm:cxn modelId="{D803CDF3-F049-46CD-B75F-18BFA67DBE2A}" srcId="{9D5595A0-CBC1-456B-8F7C-40E26A41C7A0}" destId="{115190BB-B710-45EF-8B1A-FFFD32620B65}" srcOrd="7" destOrd="0" parTransId="{CB5DB312-CDD0-4B6E-AB3E-C74BE8ED6415}" sibTransId="{D50D84A4-CF18-4E4D-8BFA-2120183E6DAC}"/>
    <dgm:cxn modelId="{A3E1DAF3-0214-427F-B0F7-36CB033F133E}" type="presOf" srcId="{60BF4122-4A62-44A5-9A1F-DF5C8F735C9A}" destId="{27249E94-D205-40A4-ADA2-CD59870C602D}" srcOrd="0" destOrd="0" presId="urn:microsoft.com/office/officeart/2005/8/layout/venn1"/>
    <dgm:cxn modelId="{4A61BDF7-799C-4B6A-91C6-88BE74AA4A5C}" srcId="{9D5595A0-CBC1-456B-8F7C-40E26A41C7A0}" destId="{C9CB2B53-6169-4BD1-B052-6C2735CE25DD}" srcOrd="6" destOrd="0" parTransId="{F2A32E54-17A7-4BB0-BFA9-AD87A2936BC7}" sibTransId="{5DFFAFCD-8AE9-465B-966D-4AE16114ED3A}"/>
    <dgm:cxn modelId="{452B8DF9-5BC4-449F-ACFB-098D5D57D992}" type="presOf" srcId="{C780B1B5-CC63-4230-8F81-26D878E8A187}" destId="{E33F3C18-BC9E-481C-94F5-B05013425BE3}" srcOrd="0" destOrd="0" presId="urn:microsoft.com/office/officeart/2005/8/layout/venn1"/>
    <dgm:cxn modelId="{5A06907F-BD18-4C12-916A-6768A7E1D36C}" type="presParOf" srcId="{FD7B3750-6AEC-4951-9E92-C9BBE06E82D2}" destId="{7C926A11-2278-438F-918B-272C502857E9}" srcOrd="0" destOrd="0" presId="urn:microsoft.com/office/officeart/2005/8/layout/venn1"/>
    <dgm:cxn modelId="{C0E4B8A9-40BC-4918-B31F-8A7C73AA81F9}" type="presParOf" srcId="{FD7B3750-6AEC-4951-9E92-C9BBE06E82D2}" destId="{DD6D6C3E-3493-4D20-9657-DE1B42B261B8}" srcOrd="1" destOrd="0" presId="urn:microsoft.com/office/officeart/2005/8/layout/venn1"/>
    <dgm:cxn modelId="{A089CF31-B393-4D60-BDE7-259B5F92336B}" type="presParOf" srcId="{FD7B3750-6AEC-4951-9E92-C9BBE06E82D2}" destId="{DF945E14-D90E-4207-8E2C-DF90C08A15B4}" srcOrd="2" destOrd="0" presId="urn:microsoft.com/office/officeart/2005/8/layout/venn1"/>
    <dgm:cxn modelId="{7C77BC2B-55B7-4643-94CB-1470FF2AAE73}" type="presParOf" srcId="{FD7B3750-6AEC-4951-9E92-C9BBE06E82D2}" destId="{27249E94-D205-40A4-ADA2-CD59870C602D}" srcOrd="3" destOrd="0" presId="urn:microsoft.com/office/officeart/2005/8/layout/venn1"/>
    <dgm:cxn modelId="{1398E6D3-203F-461D-9530-AFD5BCE0B6DE}" type="presParOf" srcId="{FD7B3750-6AEC-4951-9E92-C9BBE06E82D2}" destId="{32F5EE98-E894-4C2D-BF80-AC8BBFABBFAE}" srcOrd="4" destOrd="0" presId="urn:microsoft.com/office/officeart/2005/8/layout/venn1"/>
    <dgm:cxn modelId="{7B9F8C23-D638-4F21-954E-1F3AAA4112D0}" type="presParOf" srcId="{FD7B3750-6AEC-4951-9E92-C9BBE06E82D2}" destId="{C9C662DE-08C8-4430-9114-5BE04B9C7C4C}" srcOrd="5" destOrd="0" presId="urn:microsoft.com/office/officeart/2005/8/layout/venn1"/>
    <dgm:cxn modelId="{B4CF5CFA-71B1-4AE9-B420-6B52B0E7527B}" type="presParOf" srcId="{FD7B3750-6AEC-4951-9E92-C9BBE06E82D2}" destId="{B365BDF4-7C7B-4AE1-B983-88A1D95C3891}" srcOrd="6" destOrd="0" presId="urn:microsoft.com/office/officeart/2005/8/layout/venn1"/>
    <dgm:cxn modelId="{9C9CEF71-B525-41C9-83CD-C51C694D3D4D}" type="presParOf" srcId="{FD7B3750-6AEC-4951-9E92-C9BBE06E82D2}" destId="{DD6A2585-4DAF-4479-A6AD-5F72302E320D}" srcOrd="7" destOrd="0" presId="urn:microsoft.com/office/officeart/2005/8/layout/venn1"/>
    <dgm:cxn modelId="{10F12D96-2745-48B2-8B7D-9EEAC4CC85AB}" type="presParOf" srcId="{FD7B3750-6AEC-4951-9E92-C9BBE06E82D2}" destId="{4856A1CD-5B56-4E2C-970A-A057D8BE6BC8}" srcOrd="8" destOrd="0" presId="urn:microsoft.com/office/officeart/2005/8/layout/venn1"/>
    <dgm:cxn modelId="{BD576A37-CDDD-44EF-A8E0-1AE2EB38D4A9}" type="presParOf" srcId="{FD7B3750-6AEC-4951-9E92-C9BBE06E82D2}" destId="{E33F3C18-BC9E-481C-94F5-B05013425BE3}" srcOrd="9" destOrd="0" presId="urn:microsoft.com/office/officeart/2005/8/layout/venn1"/>
    <dgm:cxn modelId="{7A7BF8FC-0E35-4078-AF81-22EBC0A2DF77}" type="presParOf" srcId="{FD7B3750-6AEC-4951-9E92-C9BBE06E82D2}" destId="{3314E2BC-E8DD-4449-B9CF-C7F3D79E5F6D}" srcOrd="10" destOrd="0" presId="urn:microsoft.com/office/officeart/2005/8/layout/venn1"/>
    <dgm:cxn modelId="{0D8933FD-871C-4CAF-AF00-6F0841775CE5}" type="presParOf" srcId="{FD7B3750-6AEC-4951-9E92-C9BBE06E82D2}" destId="{E59B3379-4BFC-4432-B860-98FEE70E94BE}" srcOrd="11" destOrd="0" presId="urn:microsoft.com/office/officeart/2005/8/layout/venn1"/>
    <dgm:cxn modelId="{CD315C9D-434A-4C87-9A8E-B7102809C4B2}" type="presParOf" srcId="{FD7B3750-6AEC-4951-9E92-C9BBE06E82D2}" destId="{AF72074F-E16B-41F7-9A95-AE57408FF2C4}" srcOrd="12" destOrd="0" presId="urn:microsoft.com/office/officeart/2005/8/layout/venn1"/>
    <dgm:cxn modelId="{D850CCFD-687A-4F51-A4F3-FF8F814CAA52}" type="presParOf" srcId="{FD7B3750-6AEC-4951-9E92-C9BBE06E82D2}" destId="{FF32549A-6F33-4A2E-B21E-A33162484613}" srcOrd="1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26A11-2278-438F-918B-272C502857E9}">
      <dsp:nvSpPr>
        <dsp:cNvPr id="0" name=""/>
        <dsp:cNvSpPr/>
      </dsp:nvSpPr>
      <dsp:spPr>
        <a:xfrm>
          <a:off x="2887823" y="1277730"/>
          <a:ext cx="1784946" cy="1785165"/>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D6D6C3E-3493-4D20-9657-DE1B42B261B8}">
      <dsp:nvSpPr>
        <dsp:cNvPr id="0" name=""/>
        <dsp:cNvSpPr/>
      </dsp:nvSpPr>
      <dsp:spPr>
        <a:xfrm>
          <a:off x="2788237" y="620281"/>
          <a:ext cx="1973891" cy="28202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sv-SE" sz="1600" kern="1200" dirty="0"/>
            <a:t>Arbete och hälsa</a:t>
          </a:r>
        </a:p>
      </dsp:txBody>
      <dsp:txXfrm>
        <a:off x="2788237" y="620281"/>
        <a:ext cx="1973891" cy="282025"/>
      </dsp:txXfrm>
    </dsp:sp>
    <dsp:sp modelId="{DF945E14-D90E-4207-8E2C-DF90C08A15B4}">
      <dsp:nvSpPr>
        <dsp:cNvPr id="0" name=""/>
        <dsp:cNvSpPr/>
      </dsp:nvSpPr>
      <dsp:spPr>
        <a:xfrm>
          <a:off x="3411407" y="1529470"/>
          <a:ext cx="1784946" cy="1785165"/>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7249E94-D205-40A4-ADA2-CD59870C602D}">
      <dsp:nvSpPr>
        <dsp:cNvPr id="0" name=""/>
        <dsp:cNvSpPr/>
      </dsp:nvSpPr>
      <dsp:spPr>
        <a:xfrm>
          <a:off x="5174108" y="2241669"/>
          <a:ext cx="2287363" cy="44646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sv-SE" sz="1600" kern="1200" dirty="0"/>
            <a:t>Vård</a:t>
          </a:r>
        </a:p>
      </dsp:txBody>
      <dsp:txXfrm>
        <a:off x="5174108" y="2241669"/>
        <a:ext cx="2287363" cy="446469"/>
      </dsp:txXfrm>
    </dsp:sp>
    <dsp:sp modelId="{32F5EE98-E894-4C2D-BF80-AC8BBFABBFAE}">
      <dsp:nvSpPr>
        <dsp:cNvPr id="0" name=""/>
        <dsp:cNvSpPr/>
      </dsp:nvSpPr>
      <dsp:spPr>
        <a:xfrm>
          <a:off x="3540072" y="2095885"/>
          <a:ext cx="1784946" cy="1785165"/>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9C662DE-08C8-4430-9114-5BE04B9C7C4C}">
      <dsp:nvSpPr>
        <dsp:cNvPr id="0" name=""/>
        <dsp:cNvSpPr/>
      </dsp:nvSpPr>
      <dsp:spPr>
        <a:xfrm>
          <a:off x="5412721" y="3124335"/>
          <a:ext cx="1896505" cy="54422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sv-SE" sz="1600" kern="1200" dirty="0"/>
            <a:t>Välfärd och social-försäkring</a:t>
          </a:r>
        </a:p>
      </dsp:txBody>
      <dsp:txXfrm>
        <a:off x="5412721" y="3124335"/>
        <a:ext cx="1896505" cy="544223"/>
      </dsp:txXfrm>
    </dsp:sp>
    <dsp:sp modelId="{B365BDF4-7C7B-4AE1-B983-88A1D95C3891}">
      <dsp:nvSpPr>
        <dsp:cNvPr id="0" name=""/>
        <dsp:cNvSpPr/>
      </dsp:nvSpPr>
      <dsp:spPr>
        <a:xfrm>
          <a:off x="3177876" y="2550111"/>
          <a:ext cx="1784946" cy="1785165"/>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D6A2585-4DAF-4479-A6AD-5F72302E320D}">
      <dsp:nvSpPr>
        <dsp:cNvPr id="0" name=""/>
        <dsp:cNvSpPr/>
      </dsp:nvSpPr>
      <dsp:spPr>
        <a:xfrm>
          <a:off x="5083507" y="4179010"/>
          <a:ext cx="2045250" cy="27988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sv-SE" sz="1600" kern="1200" dirty="0"/>
            <a:t>Arbetsorganisation</a:t>
          </a:r>
        </a:p>
      </dsp:txBody>
      <dsp:txXfrm>
        <a:off x="5083507" y="4179010"/>
        <a:ext cx="2045250" cy="279880"/>
      </dsp:txXfrm>
    </dsp:sp>
    <dsp:sp modelId="{4856A1CD-5B56-4E2C-970A-A057D8BE6BC8}">
      <dsp:nvSpPr>
        <dsp:cNvPr id="0" name=""/>
        <dsp:cNvSpPr/>
      </dsp:nvSpPr>
      <dsp:spPr>
        <a:xfrm>
          <a:off x="2597769" y="2550111"/>
          <a:ext cx="1784946" cy="1785165"/>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33F3C18-BC9E-481C-94F5-B05013425BE3}">
      <dsp:nvSpPr>
        <dsp:cNvPr id="0" name=""/>
        <dsp:cNvSpPr/>
      </dsp:nvSpPr>
      <dsp:spPr>
        <a:xfrm>
          <a:off x="0" y="3506459"/>
          <a:ext cx="2904726" cy="25677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sv-SE" sz="1600" kern="1200" dirty="0"/>
            <a:t>Arbetsmarknad</a:t>
          </a:r>
        </a:p>
      </dsp:txBody>
      <dsp:txXfrm>
        <a:off x="0" y="3506459"/>
        <a:ext cx="2904726" cy="256771"/>
      </dsp:txXfrm>
    </dsp:sp>
    <dsp:sp modelId="{3314E2BC-E8DD-4449-B9CF-C7F3D79E5F6D}">
      <dsp:nvSpPr>
        <dsp:cNvPr id="0" name=""/>
        <dsp:cNvSpPr/>
      </dsp:nvSpPr>
      <dsp:spPr>
        <a:xfrm>
          <a:off x="2235574" y="2095885"/>
          <a:ext cx="1784946" cy="1785165"/>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59B3379-4BFC-4432-B860-98FEE70E94BE}">
      <dsp:nvSpPr>
        <dsp:cNvPr id="0" name=""/>
        <dsp:cNvSpPr/>
      </dsp:nvSpPr>
      <dsp:spPr>
        <a:xfrm>
          <a:off x="153297" y="2793090"/>
          <a:ext cx="1896505" cy="23550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sv-SE" sz="1600" kern="1200" dirty="0"/>
            <a:t>Folkhälsa </a:t>
          </a:r>
        </a:p>
      </dsp:txBody>
      <dsp:txXfrm>
        <a:off x="153297" y="2793090"/>
        <a:ext cx="1896505" cy="235503"/>
      </dsp:txXfrm>
    </dsp:sp>
    <dsp:sp modelId="{AF72074F-E16B-41F7-9A95-AE57408FF2C4}">
      <dsp:nvSpPr>
        <dsp:cNvPr id="0" name=""/>
        <dsp:cNvSpPr/>
      </dsp:nvSpPr>
      <dsp:spPr>
        <a:xfrm>
          <a:off x="2364238" y="1529470"/>
          <a:ext cx="1784946" cy="1785165"/>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F32549A-6F33-4A2E-B21E-A33162484613}">
      <dsp:nvSpPr>
        <dsp:cNvPr id="0" name=""/>
        <dsp:cNvSpPr/>
      </dsp:nvSpPr>
      <dsp:spPr>
        <a:xfrm>
          <a:off x="306605" y="1277726"/>
          <a:ext cx="1798836" cy="139434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sv-SE" sz="1600" kern="1200" dirty="0"/>
            <a:t>Omsorg och sociala relationer</a:t>
          </a:r>
        </a:p>
      </dsp:txBody>
      <dsp:txXfrm>
        <a:off x="306605" y="1277726"/>
        <a:ext cx="1798836" cy="13943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26A11-2278-438F-918B-272C502857E9}">
      <dsp:nvSpPr>
        <dsp:cNvPr id="0" name=""/>
        <dsp:cNvSpPr/>
      </dsp:nvSpPr>
      <dsp:spPr>
        <a:xfrm>
          <a:off x="2887823" y="1277730"/>
          <a:ext cx="1784945" cy="1785164"/>
        </a:xfrm>
        <a:prstGeom prst="ellipse">
          <a:avLst/>
        </a:prstGeom>
        <a:solidFill>
          <a:schemeClr val="accent3">
            <a:alpha val="4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D6D6C3E-3493-4D20-9657-DE1B42B261B8}">
      <dsp:nvSpPr>
        <dsp:cNvPr id="0" name=""/>
        <dsp:cNvSpPr/>
      </dsp:nvSpPr>
      <dsp:spPr>
        <a:xfrm>
          <a:off x="2793207" y="648071"/>
          <a:ext cx="1973891" cy="28202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sv-SE" sz="1600" kern="1200" dirty="0"/>
            <a:t>Vetenskapsrådet</a:t>
          </a:r>
        </a:p>
      </dsp:txBody>
      <dsp:txXfrm>
        <a:off x="2793207" y="648071"/>
        <a:ext cx="1973891" cy="282025"/>
      </dsp:txXfrm>
    </dsp:sp>
    <dsp:sp modelId="{DF945E14-D90E-4207-8E2C-DF90C08A15B4}">
      <dsp:nvSpPr>
        <dsp:cNvPr id="0" name=""/>
        <dsp:cNvSpPr/>
      </dsp:nvSpPr>
      <dsp:spPr>
        <a:xfrm>
          <a:off x="3411407" y="1529470"/>
          <a:ext cx="1784945" cy="1785164"/>
        </a:xfrm>
        <a:prstGeom prst="ellipse">
          <a:avLst/>
        </a:prstGeom>
        <a:solidFill>
          <a:schemeClr val="accent3">
            <a:alpha val="4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7249E94-D205-40A4-ADA2-CD59870C602D}">
      <dsp:nvSpPr>
        <dsp:cNvPr id="0" name=""/>
        <dsp:cNvSpPr/>
      </dsp:nvSpPr>
      <dsp:spPr>
        <a:xfrm>
          <a:off x="4988589" y="1076162"/>
          <a:ext cx="2287363" cy="44646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sv-SE" sz="1600" kern="1200" dirty="0"/>
            <a:t>Folkhälsomyndigheten</a:t>
          </a:r>
        </a:p>
      </dsp:txBody>
      <dsp:txXfrm>
        <a:off x="4988589" y="1076162"/>
        <a:ext cx="2287363" cy="446469"/>
      </dsp:txXfrm>
    </dsp:sp>
    <dsp:sp modelId="{32F5EE98-E894-4C2D-BF80-AC8BBFABBFAE}">
      <dsp:nvSpPr>
        <dsp:cNvPr id="0" name=""/>
        <dsp:cNvSpPr/>
      </dsp:nvSpPr>
      <dsp:spPr>
        <a:xfrm>
          <a:off x="3540072" y="2095885"/>
          <a:ext cx="1784945" cy="1785164"/>
        </a:xfrm>
        <a:prstGeom prst="ellipse">
          <a:avLst/>
        </a:prstGeom>
        <a:solidFill>
          <a:schemeClr val="accent3">
            <a:alpha val="4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9C662DE-08C8-4430-9114-5BE04B9C7C4C}">
      <dsp:nvSpPr>
        <dsp:cNvPr id="0" name=""/>
        <dsp:cNvSpPr/>
      </dsp:nvSpPr>
      <dsp:spPr>
        <a:xfrm>
          <a:off x="479759" y="3320600"/>
          <a:ext cx="1896504" cy="54422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sv-SE" sz="1600" kern="1200" dirty="0"/>
            <a:t>SBU</a:t>
          </a:r>
        </a:p>
      </dsp:txBody>
      <dsp:txXfrm>
        <a:off x="479759" y="3320600"/>
        <a:ext cx="1896504" cy="544223"/>
      </dsp:txXfrm>
    </dsp:sp>
    <dsp:sp modelId="{B365BDF4-7C7B-4AE1-B983-88A1D95C3891}">
      <dsp:nvSpPr>
        <dsp:cNvPr id="0" name=""/>
        <dsp:cNvSpPr/>
      </dsp:nvSpPr>
      <dsp:spPr>
        <a:xfrm>
          <a:off x="3177876" y="2550111"/>
          <a:ext cx="1784945" cy="1785164"/>
        </a:xfrm>
        <a:prstGeom prst="ellipse">
          <a:avLst/>
        </a:prstGeom>
        <a:solidFill>
          <a:schemeClr val="accent3">
            <a:alpha val="4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D6A2585-4DAF-4479-A6AD-5F72302E320D}">
      <dsp:nvSpPr>
        <dsp:cNvPr id="0" name=""/>
        <dsp:cNvSpPr/>
      </dsp:nvSpPr>
      <dsp:spPr>
        <a:xfrm>
          <a:off x="4923916" y="4194152"/>
          <a:ext cx="2045250" cy="27988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sv-SE" sz="1600" kern="1200" dirty="0"/>
            <a:t>E-hälsomyndigheten</a:t>
          </a:r>
        </a:p>
      </dsp:txBody>
      <dsp:txXfrm>
        <a:off x="4923916" y="4194152"/>
        <a:ext cx="2045250" cy="279880"/>
      </dsp:txXfrm>
    </dsp:sp>
    <dsp:sp modelId="{4856A1CD-5B56-4E2C-970A-A057D8BE6BC8}">
      <dsp:nvSpPr>
        <dsp:cNvPr id="0" name=""/>
        <dsp:cNvSpPr/>
      </dsp:nvSpPr>
      <dsp:spPr>
        <a:xfrm>
          <a:off x="2595252" y="2522709"/>
          <a:ext cx="1784945" cy="1785164"/>
        </a:xfrm>
        <a:prstGeom prst="ellipse">
          <a:avLst/>
        </a:prstGeom>
        <a:solidFill>
          <a:schemeClr val="accent3">
            <a:alpha val="4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33F3C18-BC9E-481C-94F5-B05013425BE3}">
      <dsp:nvSpPr>
        <dsp:cNvPr id="0" name=""/>
        <dsp:cNvSpPr/>
      </dsp:nvSpPr>
      <dsp:spPr>
        <a:xfrm>
          <a:off x="4656248" y="3437698"/>
          <a:ext cx="2904726" cy="25677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sv-SE" sz="1600" kern="1200" dirty="0" err="1"/>
            <a:t>Vinnova</a:t>
          </a:r>
          <a:endParaRPr lang="sv-SE" sz="1600" kern="1200" dirty="0"/>
        </a:p>
      </dsp:txBody>
      <dsp:txXfrm>
        <a:off x="4656248" y="3437698"/>
        <a:ext cx="2904726" cy="256771"/>
      </dsp:txXfrm>
    </dsp:sp>
    <dsp:sp modelId="{3314E2BC-E8DD-4449-B9CF-C7F3D79E5F6D}">
      <dsp:nvSpPr>
        <dsp:cNvPr id="0" name=""/>
        <dsp:cNvSpPr/>
      </dsp:nvSpPr>
      <dsp:spPr>
        <a:xfrm>
          <a:off x="2235574" y="2095885"/>
          <a:ext cx="1784945" cy="1785164"/>
        </a:xfrm>
        <a:prstGeom prst="ellipse">
          <a:avLst/>
        </a:prstGeom>
        <a:solidFill>
          <a:schemeClr val="accent3">
            <a:alpha val="4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59B3379-4BFC-4432-B860-98FEE70E94BE}">
      <dsp:nvSpPr>
        <dsp:cNvPr id="0" name=""/>
        <dsp:cNvSpPr/>
      </dsp:nvSpPr>
      <dsp:spPr>
        <a:xfrm>
          <a:off x="229954" y="2732876"/>
          <a:ext cx="1896504" cy="23550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sv-SE" sz="1600" kern="1200" dirty="0"/>
            <a:t>Formas </a:t>
          </a:r>
        </a:p>
      </dsp:txBody>
      <dsp:txXfrm>
        <a:off x="229954" y="2732876"/>
        <a:ext cx="1896504" cy="235503"/>
      </dsp:txXfrm>
    </dsp:sp>
    <dsp:sp modelId="{AF72074F-E16B-41F7-9A95-AE57408FF2C4}">
      <dsp:nvSpPr>
        <dsp:cNvPr id="0" name=""/>
        <dsp:cNvSpPr/>
      </dsp:nvSpPr>
      <dsp:spPr>
        <a:xfrm>
          <a:off x="2364239" y="1529470"/>
          <a:ext cx="1784945" cy="1785164"/>
        </a:xfrm>
        <a:prstGeom prst="ellipse">
          <a:avLst/>
        </a:prstGeom>
        <a:solidFill>
          <a:schemeClr val="accent3">
            <a:alpha val="4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F32549A-6F33-4A2E-B21E-A33162484613}">
      <dsp:nvSpPr>
        <dsp:cNvPr id="0" name=""/>
        <dsp:cNvSpPr/>
      </dsp:nvSpPr>
      <dsp:spPr>
        <a:xfrm>
          <a:off x="5289090" y="2519311"/>
          <a:ext cx="1798835" cy="5770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sv-SE" sz="1600" kern="1200" dirty="0"/>
            <a:t>SKL</a:t>
          </a:r>
        </a:p>
      </dsp:txBody>
      <dsp:txXfrm>
        <a:off x="5289090" y="2519311"/>
        <a:ext cx="1798835" cy="57704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2019-01-23</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2019-01-23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forte.se/om-forte/internationella-samarbeten/europa/cofa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2</a:t>
            </a:fld>
            <a:endParaRPr lang="sv-SE"/>
          </a:p>
        </p:txBody>
      </p:sp>
    </p:spTree>
    <p:extLst>
      <p:ext uri="{BB962C8B-B14F-4D97-AF65-F5344CB8AC3E}">
        <p14:creationId xmlns:p14="http://schemas.microsoft.com/office/powerpoint/2010/main" val="2172858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Vård nyckelord:</a:t>
            </a:r>
            <a:r>
              <a:rPr lang="sv-SE" baseline="0" dirty="0"/>
              <a:t> </a:t>
            </a:r>
            <a:r>
              <a:rPr lang="sv-SE" b="1" dirty="0"/>
              <a:t>Nyckelord</a:t>
            </a:r>
          </a:p>
          <a:p>
            <a:r>
              <a:rPr lang="sv-SE" dirty="0"/>
              <a:t>Vårdbehov, vårdtillgång, vårdutnyttjande</a:t>
            </a:r>
          </a:p>
          <a:p>
            <a:r>
              <a:rPr lang="sv-SE" dirty="0"/>
              <a:t>Utvärdering, implementering</a:t>
            </a:r>
          </a:p>
          <a:p>
            <a:r>
              <a:rPr lang="sv-SE" dirty="0"/>
              <a:t>Digitala hjälpmedel och </a:t>
            </a:r>
            <a:r>
              <a:rPr lang="sv-SE" dirty="0" err="1"/>
              <a:t>eHälsa</a:t>
            </a:r>
            <a:endParaRPr lang="sv-SE" dirty="0"/>
          </a:p>
          <a:p>
            <a:r>
              <a:rPr lang="sv-SE" dirty="0"/>
              <a:t>Hälso-och sjukvårdssystemet (organisation, effektivitet mm)</a:t>
            </a:r>
          </a:p>
          <a:p>
            <a:r>
              <a:rPr lang="sv-SE" dirty="0"/>
              <a:t>Hälsoekonomi</a:t>
            </a:r>
          </a:p>
          <a:p>
            <a:endParaRPr lang="sv-SE" dirty="0"/>
          </a:p>
        </p:txBody>
      </p:sp>
      <p:sp>
        <p:nvSpPr>
          <p:cNvPr id="4" name="Platshållare för bildnummer 3"/>
          <p:cNvSpPr>
            <a:spLocks noGrp="1"/>
          </p:cNvSpPr>
          <p:nvPr>
            <p:ph type="sldNum" sz="quarter" idx="10"/>
          </p:nvPr>
        </p:nvSpPr>
        <p:spPr/>
        <p:txBody>
          <a:bodyPr/>
          <a:lstStyle/>
          <a:p>
            <a:fld id="{D3052AC7-6E95-485E-A7E6-1C314C191338}" type="slidenum">
              <a:rPr lang="sv-SE" smtClean="0"/>
              <a:t>11</a:t>
            </a:fld>
            <a:endParaRPr lang="sv-SE"/>
          </a:p>
        </p:txBody>
      </p:sp>
    </p:spTree>
    <p:extLst>
      <p:ext uri="{BB962C8B-B14F-4D97-AF65-F5344CB8AC3E}">
        <p14:creationId xmlns:p14="http://schemas.microsoft.com/office/powerpoint/2010/main" val="1126265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90000"/>
              </a:lnSpc>
            </a:pPr>
            <a:r>
              <a:rPr lang="sv-SE" dirty="0"/>
              <a:t>Fortes olika typer av bidrag kan kopplas till tre olika syften, nämligen att finansiera forskning, främja internationalisering och sprida kunskap om </a:t>
            </a:r>
            <a:r>
              <a:rPr lang="sv-SE" dirty="0" err="1"/>
              <a:t>finaniseringsmöjligheterna</a:t>
            </a:r>
            <a:r>
              <a:rPr lang="sv-SE" dirty="0"/>
              <a:t> och resultatet av dem.</a:t>
            </a:r>
          </a:p>
          <a:p>
            <a:pPr>
              <a:lnSpc>
                <a:spcPct val="90000"/>
              </a:lnSpc>
            </a:pPr>
            <a:endParaRPr lang="sv-SE" dirty="0"/>
          </a:p>
          <a:p>
            <a:pPr>
              <a:lnSpc>
                <a:spcPct val="90000"/>
              </a:lnSpc>
            </a:pPr>
            <a:r>
              <a:rPr lang="sv-SE" b="1" dirty="0"/>
              <a:t>Forskning</a:t>
            </a:r>
          </a:p>
          <a:p>
            <a:pPr>
              <a:lnSpc>
                <a:spcPct val="90000"/>
              </a:lnSpc>
              <a:buFontTx/>
              <a:buChar char="•"/>
            </a:pPr>
            <a:r>
              <a:rPr lang="sv-SE" dirty="0"/>
              <a:t>Projektbidrag</a:t>
            </a:r>
          </a:p>
          <a:p>
            <a:pPr>
              <a:lnSpc>
                <a:spcPct val="90000"/>
              </a:lnSpc>
              <a:buFontTx/>
              <a:buChar char="•"/>
            </a:pPr>
            <a:r>
              <a:rPr lang="sv-SE" dirty="0"/>
              <a:t>Juniorforskarbidrag</a:t>
            </a:r>
          </a:p>
          <a:p>
            <a:pPr>
              <a:lnSpc>
                <a:spcPct val="90000"/>
              </a:lnSpc>
              <a:buFontTx/>
              <a:buChar char="•"/>
            </a:pPr>
            <a:r>
              <a:rPr lang="sv-SE" dirty="0"/>
              <a:t>Programstöd</a:t>
            </a:r>
          </a:p>
          <a:p>
            <a:pPr>
              <a:lnSpc>
                <a:spcPct val="90000"/>
              </a:lnSpc>
              <a:buFontTx/>
              <a:buChar char="•"/>
            </a:pPr>
            <a:r>
              <a:rPr lang="sv-SE" dirty="0" err="1"/>
              <a:t>Postdok</a:t>
            </a:r>
            <a:r>
              <a:rPr lang="sv-SE" dirty="0"/>
              <a:t>-bidrag</a:t>
            </a:r>
          </a:p>
          <a:p>
            <a:pPr>
              <a:lnSpc>
                <a:spcPct val="90000"/>
              </a:lnSpc>
              <a:buFontTx/>
              <a:buChar char="•"/>
            </a:pPr>
            <a:r>
              <a:rPr lang="sv-SE" dirty="0"/>
              <a:t>Forte-centra</a:t>
            </a:r>
          </a:p>
          <a:p>
            <a:pPr>
              <a:lnSpc>
                <a:spcPct val="90000"/>
              </a:lnSpc>
              <a:buFontTx/>
              <a:buChar char="•"/>
            </a:pPr>
            <a:r>
              <a:rPr lang="sv-SE" dirty="0"/>
              <a:t>Planeringsbidrag</a:t>
            </a:r>
          </a:p>
          <a:p>
            <a:pPr>
              <a:lnSpc>
                <a:spcPct val="90000"/>
              </a:lnSpc>
              <a:buFontTx/>
              <a:buChar char="•"/>
            </a:pPr>
            <a:r>
              <a:rPr lang="sv-SE" dirty="0"/>
              <a:t>Systematiska översikter</a:t>
            </a:r>
          </a:p>
          <a:p>
            <a:pPr>
              <a:lnSpc>
                <a:spcPct val="90000"/>
              </a:lnSpc>
              <a:buFontTx/>
              <a:buChar char="•"/>
            </a:pPr>
            <a:r>
              <a:rPr lang="sv-SE" dirty="0"/>
              <a:t>Praktiknära forskartjänster</a:t>
            </a:r>
          </a:p>
          <a:p>
            <a:pPr>
              <a:lnSpc>
                <a:spcPct val="90000"/>
              </a:lnSpc>
              <a:buFontTx/>
              <a:buChar char="•"/>
            </a:pPr>
            <a:endParaRPr lang="sv-SE" dirty="0"/>
          </a:p>
          <a:p>
            <a:pPr>
              <a:lnSpc>
                <a:spcPct val="90000"/>
              </a:lnSpc>
            </a:pPr>
            <a:endParaRPr lang="sv-SE" dirty="0"/>
          </a:p>
          <a:p>
            <a:pPr>
              <a:lnSpc>
                <a:spcPct val="90000"/>
              </a:lnSpc>
            </a:pPr>
            <a:r>
              <a:rPr lang="sv-SE" b="1" dirty="0"/>
              <a:t>Internationalisering</a:t>
            </a:r>
          </a:p>
          <a:p>
            <a:pPr>
              <a:lnSpc>
                <a:spcPct val="90000"/>
              </a:lnSpc>
              <a:buFontTx/>
              <a:buChar char="•"/>
            </a:pPr>
            <a:r>
              <a:rPr lang="sv-SE" dirty="0"/>
              <a:t>Gästforskarbidrag</a:t>
            </a:r>
          </a:p>
          <a:p>
            <a:pPr>
              <a:lnSpc>
                <a:spcPct val="90000"/>
              </a:lnSpc>
            </a:pPr>
            <a:r>
              <a:rPr lang="sv-SE" dirty="0"/>
              <a:t>FIP grant</a:t>
            </a:r>
          </a:p>
          <a:p>
            <a:pPr>
              <a:lnSpc>
                <a:spcPct val="90000"/>
              </a:lnSpc>
            </a:pPr>
            <a:r>
              <a:rPr lang="sv-SE" b="1" dirty="0"/>
              <a:t>Kunskapsspridning</a:t>
            </a:r>
          </a:p>
          <a:p>
            <a:pPr>
              <a:lnSpc>
                <a:spcPct val="90000"/>
              </a:lnSpc>
              <a:buFontTx/>
              <a:buChar char="•"/>
            </a:pPr>
            <a:r>
              <a:rPr lang="sv-SE" dirty="0"/>
              <a:t>Nätverksbidrag</a:t>
            </a:r>
          </a:p>
          <a:p>
            <a:pPr>
              <a:lnSpc>
                <a:spcPct val="90000"/>
              </a:lnSpc>
              <a:buFontTx/>
              <a:buChar char="•"/>
            </a:pPr>
            <a:r>
              <a:rPr lang="sv-SE" dirty="0"/>
              <a:t>Konferensbidrag</a:t>
            </a:r>
          </a:p>
          <a:p>
            <a:pPr>
              <a:lnSpc>
                <a:spcPct val="90000"/>
              </a:lnSpc>
              <a:buFontTx/>
              <a:buChar char="•"/>
            </a:pPr>
            <a:r>
              <a:rPr lang="sv-SE" dirty="0"/>
              <a:t>Tidskriftsbidrag</a:t>
            </a:r>
          </a:p>
          <a:p>
            <a:endParaRPr lang="sv-SE" dirty="0"/>
          </a:p>
          <a:p>
            <a:endParaRPr lang="sv-SE" dirty="0"/>
          </a:p>
        </p:txBody>
      </p:sp>
      <p:sp>
        <p:nvSpPr>
          <p:cNvPr id="4" name="Platshållare för bildnummer 3"/>
          <p:cNvSpPr>
            <a:spLocks noGrp="1"/>
          </p:cNvSpPr>
          <p:nvPr>
            <p:ph type="sldNum" sz="quarter" idx="10"/>
          </p:nvPr>
        </p:nvSpPr>
        <p:spPr/>
        <p:txBody>
          <a:bodyPr/>
          <a:lstStyle/>
          <a:p>
            <a:fld id="{D3052AC7-6E95-485E-A7E6-1C314C191338}" type="slidenum">
              <a:rPr lang="sv-SE" smtClean="0"/>
              <a:t>12</a:t>
            </a:fld>
            <a:endParaRPr lang="sv-SE"/>
          </a:p>
        </p:txBody>
      </p:sp>
    </p:spTree>
    <p:extLst>
      <p:ext uri="{BB962C8B-B14F-4D97-AF65-F5344CB8AC3E}">
        <p14:creationId xmlns:p14="http://schemas.microsoft.com/office/powerpoint/2010/main" val="3326188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Georgia"/>
              <a:ea typeface="+mn-ea"/>
              <a:cs typeface="+mn-cs"/>
            </a:endParaRPr>
          </a:p>
        </p:txBody>
      </p:sp>
    </p:spTree>
    <p:extLst>
      <p:ext uri="{BB962C8B-B14F-4D97-AF65-F5344CB8AC3E}">
        <p14:creationId xmlns:p14="http://schemas.microsoft.com/office/powerpoint/2010/main" val="634930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Vetenskaplig kvalitet: Frågeställningar osv, relation till tidigare forskning, val av data, analysmetoder. Tvärvetenskap, genus och mångfald i forskningens innehåll, Genomförbarhet, även könsfördelning i projektgruppen</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Samhällsrepresentanter i beredningsprocessen</a:t>
            </a:r>
          </a:p>
          <a:p>
            <a:endParaRPr lang="sv-SE" dirty="0"/>
          </a:p>
          <a:p>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14</a:t>
            </a:fld>
            <a:endParaRPr lang="sv-SE"/>
          </a:p>
        </p:txBody>
      </p:sp>
    </p:spTree>
    <p:extLst>
      <p:ext uri="{BB962C8B-B14F-4D97-AF65-F5344CB8AC3E}">
        <p14:creationId xmlns:p14="http://schemas.microsoft.com/office/powerpoint/2010/main" val="2025885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Georgia"/>
              <a:ea typeface="+mn-ea"/>
              <a:cs typeface="+mn-cs"/>
            </a:endParaRPr>
          </a:p>
        </p:txBody>
      </p:sp>
    </p:spTree>
    <p:extLst>
      <p:ext uri="{BB962C8B-B14F-4D97-AF65-F5344CB8AC3E}">
        <p14:creationId xmlns:p14="http://schemas.microsoft.com/office/powerpoint/2010/main" val="2093307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VKOP: Organisation och styrning av offentlig verksamhet (sjuk/hälsovård, socialtjänst), System för styrning med kunskap</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52AC7-6E95-485E-A7E6-1C314C191338}" type="slidenum">
              <a:rPr kumimoji="0" lang="sv-SE" sz="1200" b="0" i="0" u="none" strike="noStrike" kern="1200" cap="none" spc="0" normalizeH="0" baseline="0" noProof="0" smtClean="0">
                <a:ln>
                  <a:noFill/>
                </a:ln>
                <a:solidFill>
                  <a:prstClr val="black"/>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Georgia"/>
              <a:ea typeface="+mn-ea"/>
              <a:cs typeface="+mn-cs"/>
            </a:endParaRPr>
          </a:p>
        </p:txBody>
      </p:sp>
    </p:spTree>
    <p:extLst>
      <p:ext uri="{BB962C8B-B14F-4D97-AF65-F5344CB8AC3E}">
        <p14:creationId xmlns:p14="http://schemas.microsoft.com/office/powerpoint/2010/main" val="711030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3052AC7-6E95-485E-A7E6-1C314C191338}" type="slidenum">
              <a:rPr lang="sv-SE" smtClean="0"/>
              <a:t>18</a:t>
            </a:fld>
            <a:endParaRPr lang="sv-SE"/>
          </a:p>
        </p:txBody>
      </p:sp>
    </p:spTree>
    <p:extLst>
      <p:ext uri="{BB962C8B-B14F-4D97-AF65-F5344CB8AC3E}">
        <p14:creationId xmlns:p14="http://schemas.microsoft.com/office/powerpoint/2010/main" val="28011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D3052AC7-6E95-485E-A7E6-1C314C191338}" type="slidenum">
              <a:rPr lang="sv-SE" smtClean="0"/>
              <a:t>19</a:t>
            </a:fld>
            <a:endParaRPr lang="sv-SE"/>
          </a:p>
        </p:txBody>
      </p:sp>
    </p:spTree>
    <p:extLst>
      <p:ext uri="{BB962C8B-B14F-4D97-AF65-F5344CB8AC3E}">
        <p14:creationId xmlns:p14="http://schemas.microsoft.com/office/powerpoint/2010/main" val="1123196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D3052AC7-6E95-485E-A7E6-1C314C191338}" type="slidenum">
              <a:rPr lang="sv-SE" smtClean="0"/>
              <a:t>20</a:t>
            </a:fld>
            <a:endParaRPr lang="sv-SE"/>
          </a:p>
        </p:txBody>
      </p:sp>
    </p:spTree>
    <p:extLst>
      <p:ext uri="{BB962C8B-B14F-4D97-AF65-F5344CB8AC3E}">
        <p14:creationId xmlns:p14="http://schemas.microsoft.com/office/powerpoint/2010/main" val="2463537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21</a:t>
            </a:fld>
            <a:endParaRPr lang="sv-SE"/>
          </a:p>
        </p:txBody>
      </p:sp>
    </p:spTree>
    <p:extLst>
      <p:ext uri="{BB962C8B-B14F-4D97-AF65-F5344CB8AC3E}">
        <p14:creationId xmlns:p14="http://schemas.microsoft.com/office/powerpoint/2010/main" val="3349186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3</a:t>
            </a:fld>
            <a:endParaRPr lang="sv-SE"/>
          </a:p>
        </p:txBody>
      </p:sp>
    </p:spTree>
    <p:extLst>
      <p:ext uri="{BB962C8B-B14F-4D97-AF65-F5344CB8AC3E}">
        <p14:creationId xmlns:p14="http://schemas.microsoft.com/office/powerpoint/2010/main" val="2819395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dirty="0">
                <a:solidFill>
                  <a:schemeClr val="tx1"/>
                </a:solidFill>
                <a:effectLst/>
                <a:latin typeface="+mn-lt"/>
                <a:ea typeface="+mn-ea"/>
                <a:cs typeface="+mn-cs"/>
              </a:rPr>
              <a:t>Utlysningen är en del av det nationella forskningsprogrammet för arbetslivsforskning.</a:t>
            </a:r>
          </a:p>
          <a:p>
            <a:r>
              <a:rPr lang="sv-SE" sz="1200" b="0" i="0" u="none" strike="noStrike" kern="1200" dirty="0">
                <a:solidFill>
                  <a:schemeClr val="tx1"/>
                </a:solidFill>
                <a:effectLst/>
                <a:latin typeface="+mn-lt"/>
                <a:ea typeface="+mn-ea"/>
                <a:cs typeface="+mn-cs"/>
              </a:rPr>
              <a:t>Forte utlyser 200 miljoner kronor till forskning om arbetlivets utmaningar. Forskningen ska bidra till att möta de omfattande utmaningarna i arbetslivet genom att utveckla och sprida ny kunskap. Utlysningen är en del av det nationella forskningsprogrammet för arbetslivsforskning.</a:t>
            </a:r>
          </a:p>
          <a:p>
            <a:endParaRPr lang="sv-SE" sz="1200" b="0" i="0" u="none" strike="noStrike" kern="1200" dirty="0">
              <a:solidFill>
                <a:schemeClr val="tx1"/>
              </a:solidFill>
              <a:effectLst/>
              <a:latin typeface="+mn-lt"/>
              <a:ea typeface="+mn-ea"/>
              <a:cs typeface="+mn-cs"/>
            </a:endParaRPr>
          </a:p>
          <a:p>
            <a:r>
              <a:rPr lang="sv-SE" sz="1200" b="0" i="0" u="none" strike="noStrike" kern="1200" dirty="0">
                <a:solidFill>
                  <a:schemeClr val="tx1"/>
                </a:solidFill>
                <a:effectLst/>
                <a:latin typeface="+mn-lt"/>
                <a:ea typeface="+mn-ea"/>
                <a:cs typeface="+mn-cs"/>
              </a:rPr>
              <a:t>Forte utlyser 38 miljoner kronor till forskning om åldrande och hälsa. Inom utlysningen kan du ansöka om projektbidrag eller </a:t>
            </a:r>
            <a:r>
              <a:rPr lang="sv-SE" sz="1200" b="0" i="0" u="none" strike="noStrike" kern="1200" dirty="0" err="1">
                <a:solidFill>
                  <a:schemeClr val="tx1"/>
                </a:solidFill>
                <a:effectLst/>
                <a:latin typeface="+mn-lt"/>
                <a:ea typeface="+mn-ea"/>
                <a:cs typeface="+mn-cs"/>
              </a:rPr>
              <a:t>postdok</a:t>
            </a:r>
            <a:r>
              <a:rPr lang="sv-SE" sz="1200" b="0" i="0" u="none" strike="noStrike" kern="1200" dirty="0">
                <a:solidFill>
                  <a:schemeClr val="tx1"/>
                </a:solidFill>
                <a:effectLst/>
                <a:latin typeface="+mn-lt"/>
                <a:ea typeface="+mn-ea"/>
                <a:cs typeface="+mn-cs"/>
              </a:rPr>
              <a:t>-bidrag. Forskningen ska ha ett förebyggande, hälsofrämjande och tvärvetenskapligt perspektiv.</a:t>
            </a:r>
          </a:p>
          <a:p>
            <a:pPr marL="171450" indent="-171450">
              <a:buFont typeface="Arial" panose="020B0604020202020204" pitchFamily="34" charset="0"/>
              <a:buChar char="•"/>
            </a:pPr>
            <a:r>
              <a:rPr lang="sv-SE" sz="1200" b="0" i="0" u="none" strike="noStrike" kern="1200" dirty="0">
                <a:solidFill>
                  <a:schemeClr val="tx1"/>
                </a:solidFill>
                <a:effectLst/>
                <a:latin typeface="+mn-lt"/>
                <a:ea typeface="+mn-ea"/>
                <a:cs typeface="+mn-cs"/>
              </a:rPr>
              <a:t>Forskning som kan bidra till att främja äldre människors aktiva och hälsosamma åldrande. Området kan innefatta såväl det friska åldrandet och äldres aktiva deltagande i samhället som äldres vårdbehov och funktionstillstånd.</a:t>
            </a:r>
          </a:p>
          <a:p>
            <a:pPr marL="171450" indent="-171450">
              <a:buFont typeface="Arial" panose="020B0604020202020204" pitchFamily="34" charset="0"/>
              <a:buChar char="•"/>
            </a:pPr>
            <a:r>
              <a:rPr lang="sv-SE" sz="1200" b="0" i="0" u="none" strike="noStrike" kern="1200" dirty="0">
                <a:solidFill>
                  <a:schemeClr val="tx1"/>
                </a:solidFill>
                <a:effectLst/>
                <a:latin typeface="+mn-lt"/>
                <a:ea typeface="+mn-ea"/>
                <a:cs typeface="+mn-cs"/>
              </a:rPr>
              <a:t>Forskning om förebyggande av psykisk ohälsa bland äldre.</a:t>
            </a:r>
          </a:p>
          <a:p>
            <a:pPr marL="171450" indent="-171450">
              <a:buFont typeface="Arial" panose="020B0604020202020204" pitchFamily="34" charset="0"/>
              <a:buChar char="•"/>
            </a:pPr>
            <a:r>
              <a:rPr lang="sv-SE" sz="1200" b="0" i="0" u="none" strike="noStrike" kern="1200" dirty="0">
                <a:solidFill>
                  <a:schemeClr val="tx1"/>
                </a:solidFill>
                <a:effectLst/>
                <a:latin typeface="+mn-lt"/>
                <a:ea typeface="+mn-ea"/>
                <a:cs typeface="+mn-cs"/>
              </a:rPr>
              <a:t>Forskning om vård för äldre med sammansatta behov, t.ex. vid kognitiv svikt eller demenssjukdom.</a:t>
            </a:r>
          </a:p>
          <a:p>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22</a:t>
            </a:fld>
            <a:endParaRPr lang="sv-SE"/>
          </a:p>
        </p:txBody>
      </p:sp>
    </p:spTree>
    <p:extLst>
      <p:ext uri="{BB962C8B-B14F-4D97-AF65-F5344CB8AC3E}">
        <p14:creationId xmlns:p14="http://schemas.microsoft.com/office/powerpoint/2010/main" val="2709225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dirty="0">
                <a:solidFill>
                  <a:schemeClr val="tx1"/>
                </a:solidFill>
                <a:effectLst/>
                <a:latin typeface="+mn-lt"/>
                <a:ea typeface="+mn-ea"/>
                <a:cs typeface="+mn-cs"/>
              </a:rPr>
              <a:t>INT19</a:t>
            </a:r>
          </a:p>
          <a:p>
            <a:r>
              <a:rPr lang="sv-SE" sz="1200" b="0" i="0" u="none" strike="noStrike" kern="1200" dirty="0">
                <a:solidFill>
                  <a:schemeClr val="tx1"/>
                </a:solidFill>
                <a:effectLst/>
                <a:latin typeface="+mn-lt"/>
                <a:ea typeface="+mn-ea"/>
                <a:cs typeface="+mn-cs"/>
              </a:rPr>
              <a:t>Dessa bidrag ska främja kontakter och erfarenhetsutbyte mellan svenska och utländska forskare.</a:t>
            </a:r>
          </a:p>
          <a:p>
            <a:r>
              <a:rPr lang="sv-SE" sz="1200" b="0" i="0" u="none" strike="noStrike" kern="1200" dirty="0">
                <a:solidFill>
                  <a:schemeClr val="tx1"/>
                </a:solidFill>
                <a:effectLst/>
                <a:latin typeface="+mn-lt"/>
                <a:ea typeface="+mn-ea"/>
                <a:cs typeface="+mn-cs"/>
              </a:rPr>
              <a:t>De ska också bidra till att tillföra kunskaper från det internationella forskarsamhället till svensk forskning samt att svensk forskning sprids internationellt.</a:t>
            </a:r>
          </a:p>
          <a:p>
            <a:r>
              <a:rPr lang="sv-SE" sz="1200" b="0" i="0" u="none" strike="noStrike" kern="1200" dirty="0">
                <a:solidFill>
                  <a:schemeClr val="tx1"/>
                </a:solidFill>
                <a:effectLst/>
                <a:latin typeface="+mn-lt"/>
                <a:ea typeface="+mn-ea"/>
                <a:cs typeface="+mn-cs"/>
              </a:rPr>
              <a:t>I mars 2019 öppnar Forte den andra utlysningen inom programmet Tillämpad välfärdsforskning. Utlysningen kommer bestå av fem bidragsformer. Syftet är att bidra till långsiktig kunskapsuppbyggnad och utveckling inom socialtjänsten samt samverkan mellan forskare och praktik.</a:t>
            </a:r>
          </a:p>
          <a:p>
            <a:endParaRPr lang="sv-SE" sz="1200" b="0" i="0" u="none" strike="noStrike" kern="1200" dirty="0">
              <a:solidFill>
                <a:schemeClr val="tx1"/>
              </a:solidFill>
              <a:effectLst/>
              <a:latin typeface="+mn-lt"/>
              <a:ea typeface="+mn-ea"/>
              <a:cs typeface="+mn-cs"/>
            </a:endParaRPr>
          </a:p>
          <a:p>
            <a:r>
              <a:rPr lang="sv-SE" sz="1200" b="0" i="0" u="none" strike="noStrike" kern="1200" dirty="0">
                <a:solidFill>
                  <a:schemeClr val="tx1"/>
                </a:solidFill>
                <a:effectLst/>
                <a:latin typeface="+mn-lt"/>
                <a:ea typeface="+mn-ea"/>
                <a:cs typeface="+mn-cs"/>
              </a:rPr>
              <a:t>Programbidrag syftar till att i ett längre perspektiv förstärka tillämpad välfärdsforskning och möjliggöra utveckling av forskningsmiljöer inom ovan listade områden. Satsningen ska göra det möjligt för forskargrupper att ta upp nya frågeställningar och bearbeta dem under en längre tid.</a:t>
            </a:r>
          </a:p>
          <a:p>
            <a:r>
              <a:rPr lang="sv-SE" sz="1200" b="0" i="0" u="none" strike="noStrike" kern="1200" dirty="0">
                <a:solidFill>
                  <a:schemeClr val="tx1"/>
                </a:solidFill>
                <a:effectLst/>
                <a:latin typeface="+mn-lt"/>
                <a:ea typeface="+mn-ea"/>
                <a:cs typeface="+mn-cs"/>
              </a:rPr>
              <a:t>Bidragsformen praktiknära forskartjänster ska ge disputerade personer som arbetar med socialtjänstfrågor utanför akademin möjlighet att bedriva forskning och omsätta forskningserfarenheter till praktik. Bidraget kan sökas av disputerade personer som arbetar med socialtjänstfrågor inom både socialtjänsten, hälso- och sjukvården, FoU-enheter, andra myndigheter och organisationer.</a:t>
            </a:r>
          </a:p>
          <a:p>
            <a:r>
              <a:rPr lang="sv-SE" sz="1200" b="0" i="0" u="none" strike="noStrike" kern="1200" dirty="0" err="1">
                <a:solidFill>
                  <a:schemeClr val="tx1"/>
                </a:solidFill>
                <a:effectLst/>
                <a:latin typeface="+mn-lt"/>
                <a:ea typeface="+mn-ea"/>
                <a:cs typeface="+mn-cs"/>
              </a:rPr>
              <a:t>Postdok</a:t>
            </a:r>
            <a:r>
              <a:rPr lang="sv-SE" sz="1200" b="0" i="0" u="none" strike="noStrike" kern="1200" dirty="0">
                <a:solidFill>
                  <a:schemeClr val="tx1"/>
                </a:solidFill>
                <a:effectLst/>
                <a:latin typeface="+mn-lt"/>
                <a:ea typeface="+mn-ea"/>
                <a:cs typeface="+mn-cs"/>
              </a:rPr>
              <a:t>-bidraget ska ge forskare som nyligen (tidigast januari 2017) avlagt sin doktorsexamen möjlighet att fortsätta sin forskarkarriär. Forte kommer att ge möjlighet att söka extra bidrag för vistelse utomlands.</a:t>
            </a:r>
          </a:p>
          <a:p>
            <a:r>
              <a:rPr lang="sv-SE" sz="1200" b="0" i="0" u="none" strike="noStrike" kern="1200" dirty="0">
                <a:solidFill>
                  <a:schemeClr val="tx1"/>
                </a:solidFill>
                <a:effectLst/>
                <a:latin typeface="+mn-lt"/>
                <a:ea typeface="+mn-ea"/>
                <a:cs typeface="+mn-cs"/>
              </a:rPr>
              <a:t>Planeringsbidrag ges för att förbereda för ett större forskningsprojekt, etablera samarbeten med bland annat olika forskningsdiscipliner, praktik och brukare samt möjlighet att göra en pilotstudie.</a:t>
            </a:r>
          </a:p>
          <a:p>
            <a:r>
              <a:rPr lang="sv-SE" sz="1200" b="0" i="0" u="none" strike="noStrike" kern="1200" dirty="0">
                <a:solidFill>
                  <a:schemeClr val="tx1"/>
                </a:solidFill>
                <a:effectLst/>
                <a:latin typeface="+mn-lt"/>
                <a:ea typeface="+mn-ea"/>
                <a:cs typeface="+mn-cs"/>
              </a:rPr>
              <a:t>Bidrag till systematiska översikter ges för att identifiera kunskapsläget samt behov av forskning inom väl avgränsade frågeställningar.</a:t>
            </a:r>
          </a:p>
          <a:p>
            <a:endParaRPr lang="sv-SE" sz="1200" b="0" i="0" u="none" strike="noStrike" kern="1200" dirty="0">
              <a:solidFill>
                <a:schemeClr val="tx1"/>
              </a:solidFill>
              <a:effectLst/>
              <a:latin typeface="+mn-lt"/>
              <a:ea typeface="+mn-ea"/>
              <a:cs typeface="+mn-cs"/>
            </a:endParaRPr>
          </a:p>
          <a:p>
            <a:endParaRPr lang="sv-SE" sz="1200" b="0" i="0" u="none" strike="noStrike"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24</a:t>
            </a:fld>
            <a:endParaRPr lang="sv-SE"/>
          </a:p>
        </p:txBody>
      </p:sp>
    </p:spTree>
    <p:extLst>
      <p:ext uri="{BB962C8B-B14F-4D97-AF65-F5344CB8AC3E}">
        <p14:creationId xmlns:p14="http://schemas.microsoft.com/office/powerpoint/2010/main" val="2446597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dirty="0">
                <a:solidFill>
                  <a:schemeClr val="tx1"/>
                </a:solidFill>
                <a:effectLst/>
                <a:latin typeface="+mn-lt"/>
                <a:ea typeface="+mn-ea"/>
                <a:cs typeface="+mn-cs"/>
              </a:rPr>
              <a:t>Under 2019 startar Forte ett nytt internationellt </a:t>
            </a:r>
            <a:r>
              <a:rPr lang="sv-SE" sz="1200" b="0" i="0" u="none" strike="noStrike" kern="1200" dirty="0" err="1">
                <a:solidFill>
                  <a:schemeClr val="tx1"/>
                </a:solidFill>
                <a:effectLst/>
                <a:latin typeface="+mn-lt"/>
                <a:ea typeface="+mn-ea"/>
                <a:cs typeface="+mn-cs"/>
              </a:rPr>
              <a:t>postdokprogram</a:t>
            </a:r>
            <a:r>
              <a:rPr lang="sv-SE" sz="1200" b="0" i="0" u="none" strike="noStrike" kern="1200" dirty="0">
                <a:solidFill>
                  <a:schemeClr val="tx1"/>
                </a:solidFill>
                <a:effectLst/>
                <a:latin typeface="+mn-lt"/>
                <a:ea typeface="+mn-ea"/>
                <a:cs typeface="+mn-cs"/>
              </a:rPr>
              <a:t> som ska bidra till ökad internationalisering och forskarrörlighet. Programmet är en vidareutveckling av det tidigare </a:t>
            </a:r>
            <a:r>
              <a:rPr lang="sv-SE" sz="1200" b="0" i="0" u="none" strike="noStrike" kern="1200" dirty="0">
                <a:solidFill>
                  <a:schemeClr val="tx1"/>
                </a:solidFill>
                <a:effectLst/>
                <a:latin typeface="+mn-lt"/>
                <a:ea typeface="+mn-ea"/>
                <a:cs typeface="+mn-cs"/>
                <a:hlinkClick r:id="rId3"/>
              </a:rPr>
              <a:t>COFAS-programmet</a:t>
            </a:r>
            <a:r>
              <a:rPr lang="sv-SE" sz="1200" b="0" i="0" u="none" strike="noStrike" kern="1200" dirty="0">
                <a:solidFill>
                  <a:schemeClr val="tx1"/>
                </a:solidFill>
                <a:effectLst/>
                <a:latin typeface="+mn-lt"/>
                <a:ea typeface="+mn-ea"/>
                <a:cs typeface="+mn-cs"/>
              </a:rPr>
              <a:t> som nyligen avslutats.</a:t>
            </a:r>
          </a:p>
          <a:p>
            <a:endParaRPr lang="sv-SE" sz="1200" b="0" i="0" u="none" strike="noStrike" kern="1200" dirty="0">
              <a:solidFill>
                <a:schemeClr val="tx1"/>
              </a:solidFill>
              <a:effectLst/>
              <a:latin typeface="+mn-lt"/>
              <a:ea typeface="+mn-ea"/>
              <a:cs typeface="+mn-cs"/>
            </a:endParaRPr>
          </a:p>
          <a:p>
            <a:r>
              <a:rPr lang="sv-SE" sz="1200" b="0" i="0" u="none" strike="noStrike" kern="1200" dirty="0">
                <a:solidFill>
                  <a:schemeClr val="tx1"/>
                </a:solidFill>
                <a:effectLst/>
                <a:latin typeface="+mn-lt"/>
                <a:ea typeface="+mn-ea"/>
                <a:cs typeface="+mn-cs"/>
              </a:rPr>
              <a:t>Det nya internationella </a:t>
            </a:r>
            <a:r>
              <a:rPr lang="sv-SE" sz="1200" b="0" i="0" u="none" strike="noStrike" kern="1200" dirty="0" err="1">
                <a:solidFill>
                  <a:schemeClr val="tx1"/>
                </a:solidFill>
                <a:effectLst/>
                <a:latin typeface="+mn-lt"/>
                <a:ea typeface="+mn-ea"/>
                <a:cs typeface="+mn-cs"/>
              </a:rPr>
              <a:t>postdokprogrammet</a:t>
            </a:r>
            <a:r>
              <a:rPr lang="sv-SE" sz="1200" b="0" i="0" u="none" strike="noStrike" kern="1200" dirty="0">
                <a:solidFill>
                  <a:schemeClr val="tx1"/>
                </a:solidFill>
                <a:effectLst/>
                <a:latin typeface="+mn-lt"/>
                <a:ea typeface="+mn-ea"/>
                <a:cs typeface="+mn-cs"/>
              </a:rPr>
              <a:t> erbjuder tvååriga bidrag till </a:t>
            </a:r>
            <a:r>
              <a:rPr lang="sv-SE" sz="1200" b="0" i="0" u="none" strike="noStrike" kern="1200" dirty="0" err="1">
                <a:solidFill>
                  <a:schemeClr val="tx1"/>
                </a:solidFill>
                <a:effectLst/>
                <a:latin typeface="+mn-lt"/>
                <a:ea typeface="+mn-ea"/>
                <a:cs typeface="+mn-cs"/>
              </a:rPr>
              <a:t>postdokprojekt</a:t>
            </a:r>
            <a:r>
              <a:rPr lang="sv-SE" sz="1200" b="0" i="0" u="none" strike="noStrike" kern="1200" dirty="0">
                <a:solidFill>
                  <a:schemeClr val="tx1"/>
                </a:solidFill>
                <a:effectLst/>
                <a:latin typeface="+mn-lt"/>
                <a:ea typeface="+mn-ea"/>
                <a:cs typeface="+mn-cs"/>
              </a:rPr>
              <a:t>, där forskaren antingen reser från en svensk institution till ett annat land, eller från ett annat land till en svensk institution. Liksom sin föregångare COFAS kommer programmet att omfatta forskare i hela världen.</a:t>
            </a:r>
          </a:p>
          <a:p>
            <a:r>
              <a:rPr lang="sv-SE" sz="1200" b="0" i="0" u="none" strike="noStrike" kern="1200" dirty="0">
                <a:solidFill>
                  <a:schemeClr val="tx1"/>
                </a:solidFill>
                <a:effectLst/>
                <a:latin typeface="+mn-lt"/>
                <a:ea typeface="+mn-ea"/>
                <a:cs typeface="+mn-cs"/>
              </a:rPr>
              <a:t>Möjligheten till ett års repatrieringsbidrag för forskare som utgår från Sverige finns kvar, men detta är nu ett separat bidrag med fritt val av institution oberoende av medelförvaltaren för </a:t>
            </a:r>
            <a:r>
              <a:rPr lang="sv-SE" sz="1200" b="0" i="0" u="none" strike="noStrike" kern="1200" dirty="0" err="1">
                <a:solidFill>
                  <a:schemeClr val="tx1"/>
                </a:solidFill>
                <a:effectLst/>
                <a:latin typeface="+mn-lt"/>
                <a:ea typeface="+mn-ea"/>
                <a:cs typeface="+mn-cs"/>
              </a:rPr>
              <a:t>postdokbidraget</a:t>
            </a:r>
            <a:r>
              <a:rPr lang="sv-SE" sz="1200" b="0" i="0" u="none" strike="noStrike" kern="1200" dirty="0">
                <a:solidFill>
                  <a:schemeClr val="tx1"/>
                </a:solidFill>
                <a:effectLst/>
                <a:latin typeface="+mn-lt"/>
                <a:ea typeface="+mn-ea"/>
                <a:cs typeface="+mn-cs"/>
              </a:rPr>
              <a:t>. Möjligheterna för individuell kompetensutveckling är större i det nya programmet. </a:t>
            </a:r>
          </a:p>
          <a:p>
            <a:endParaRPr lang="sv-SE"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a:solidFill>
                  <a:schemeClr val="tx1"/>
                </a:solidFill>
                <a:effectLst/>
                <a:latin typeface="+mn-lt"/>
                <a:ea typeface="+mn-ea"/>
                <a:cs typeface="+mn-cs"/>
              </a:rPr>
              <a:t>Planeringsbidrag ges för att förbereda för ett större forskningsprojekt, etablera samarbeten med bland annat olika forskningsdiscipliner, praktik och brukare samt möjlighet att göra en pilotstudie.</a:t>
            </a:r>
          </a:p>
        </p:txBody>
      </p:sp>
      <p:sp>
        <p:nvSpPr>
          <p:cNvPr id="4" name="Platshållare för bildnummer 3"/>
          <p:cNvSpPr>
            <a:spLocks noGrp="1"/>
          </p:cNvSpPr>
          <p:nvPr>
            <p:ph type="sldNum" sz="quarter" idx="10"/>
          </p:nvPr>
        </p:nvSpPr>
        <p:spPr/>
        <p:txBody>
          <a:bodyPr/>
          <a:lstStyle/>
          <a:p>
            <a:fld id="{D0B863A3-F6DA-432C-A68C-0B1EB56ED58E}" type="slidenum">
              <a:rPr lang="sv-SE" smtClean="0"/>
              <a:t>25</a:t>
            </a:fld>
            <a:endParaRPr lang="sv-SE"/>
          </a:p>
        </p:txBody>
      </p:sp>
    </p:spTree>
    <p:extLst>
      <p:ext uri="{BB962C8B-B14F-4D97-AF65-F5344CB8AC3E}">
        <p14:creationId xmlns:p14="http://schemas.microsoft.com/office/powerpoint/2010/main" val="2499446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dirty="0">
                <a:solidFill>
                  <a:schemeClr val="tx1"/>
                </a:solidFill>
                <a:effectLst/>
                <a:latin typeface="+mn-lt"/>
                <a:ea typeface="+mn-ea"/>
                <a:cs typeface="+mn-cs"/>
              </a:rPr>
              <a:t>Forte Talks, som arrangeras för tredje gången, är en mötesplats för kunskapsutbyte mellan forskare, beslutsfattare, praktiker, brukare och övriga aktörer som på olika sätt är intresserade av människors hälsa, arbetsliv och välfärd.</a:t>
            </a:r>
          </a:p>
          <a:p>
            <a:r>
              <a:rPr lang="sv-SE" sz="1200" b="1" i="0" u="none" strike="noStrike" kern="1200" dirty="0">
                <a:solidFill>
                  <a:schemeClr val="tx1"/>
                </a:solidFill>
                <a:effectLst/>
                <a:latin typeface="+mn-lt"/>
                <a:ea typeface="+mn-ea"/>
                <a:cs typeface="+mn-cs"/>
              </a:rPr>
              <a:t>Tema: Välfärd för framtiden</a:t>
            </a:r>
          </a:p>
          <a:p>
            <a:r>
              <a:rPr lang="sv-SE" sz="1200" b="0" i="0" u="none" strike="noStrike" kern="1200" dirty="0">
                <a:solidFill>
                  <a:schemeClr val="tx1"/>
                </a:solidFill>
                <a:effectLst/>
                <a:latin typeface="+mn-lt"/>
                <a:ea typeface="+mn-ea"/>
                <a:cs typeface="+mn-cs"/>
              </a:rPr>
              <a:t>Den svenska välfärden har länge gett trygghet och skydd till Sveriges invånare. Men det ständigt föränderliga samhället för med sig nya möjligheter och utmaningar. Ökad ojämlikhet, den demografiska utvecklingen och förändrade förutsättningar i arbetslivet är några samhällsutmaningar som vi måste möta. För att välfärdssystemet ska fortsätta bidra till en positiv utveckling behöver det kunna ställa om i takt med samhällets ändrade behov. Så hur kan vi framtidssäkra dagens välfärdssystem?</a:t>
            </a:r>
          </a:p>
          <a:p>
            <a:r>
              <a:rPr lang="sv-SE" sz="1200" b="0" i="0" u="none" strike="noStrike" kern="1200" dirty="0">
                <a:solidFill>
                  <a:schemeClr val="tx1"/>
                </a:solidFill>
                <a:effectLst/>
                <a:latin typeface="+mn-lt"/>
                <a:ea typeface="+mn-ea"/>
                <a:cs typeface="+mn-cs"/>
              </a:rPr>
              <a:t>Vård och omsorg, socialtjänst, skola och polis utsätts för stora påfrestningar, och vi behöver lösningar som är förebyggande och spänner över flera discipliner, sektorer och politiska sakområden. På vilket sätt kan forskningen bidra med ny kunskap?</a:t>
            </a:r>
          </a:p>
          <a:p>
            <a:endParaRPr lang="sv-SE"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27</a:t>
            </a:fld>
            <a:endParaRPr lang="sv-SE"/>
          </a:p>
        </p:txBody>
      </p:sp>
    </p:spTree>
    <p:extLst>
      <p:ext uri="{BB962C8B-B14F-4D97-AF65-F5344CB8AC3E}">
        <p14:creationId xmlns:p14="http://schemas.microsoft.com/office/powerpoint/2010/main" val="2764701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Georgia"/>
              <a:ea typeface="+mn-ea"/>
              <a:cs typeface="+mn-cs"/>
            </a:endParaRPr>
          </a:p>
        </p:txBody>
      </p:sp>
    </p:spTree>
    <p:extLst>
      <p:ext uri="{BB962C8B-B14F-4D97-AF65-F5344CB8AC3E}">
        <p14:creationId xmlns:p14="http://schemas.microsoft.com/office/powerpoint/2010/main" val="2544477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B863A3-F6DA-432C-A68C-0B1EB56ED58E}" type="slidenum">
              <a:rPr kumimoji="0" lang="sv-SE" sz="1200" b="0" i="0" u="none" strike="noStrike" kern="1200" cap="none" spc="0" normalizeH="0" baseline="0" noProof="0" smtClean="0">
                <a:ln>
                  <a:noFill/>
                </a:ln>
                <a:solidFill>
                  <a:prstClr val="black"/>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Georgia"/>
              <a:ea typeface="+mn-ea"/>
              <a:cs typeface="+mn-cs"/>
            </a:endParaRPr>
          </a:p>
        </p:txBody>
      </p:sp>
    </p:spTree>
    <p:extLst>
      <p:ext uri="{BB962C8B-B14F-4D97-AF65-F5344CB8AC3E}">
        <p14:creationId xmlns:p14="http://schemas.microsoft.com/office/powerpoint/2010/main" val="2039974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Bilden visar</a:t>
            </a:r>
            <a:r>
              <a:rPr lang="sv-SE" baseline="0" dirty="0"/>
              <a:t> att våra ansvarsområden överlappar varandra och att tvärvetenskapliga ansatser ofta krävs för att ta sig an forskningsfrågorna. </a:t>
            </a:r>
          </a:p>
          <a:p>
            <a:r>
              <a:rPr lang="sv-SE" baseline="0" dirty="0"/>
              <a:t>Tvärvetenskaplig forskning kännetecknar Forte- finansiera forskning </a:t>
            </a:r>
            <a:endParaRPr lang="sv-SE" dirty="0"/>
          </a:p>
        </p:txBody>
      </p:sp>
      <p:sp>
        <p:nvSpPr>
          <p:cNvPr id="4" name="Platshållare för bildnummer 3"/>
          <p:cNvSpPr>
            <a:spLocks noGrp="1"/>
          </p:cNvSpPr>
          <p:nvPr>
            <p:ph type="sldNum" sz="quarter" idx="10"/>
          </p:nvPr>
        </p:nvSpPr>
        <p:spPr/>
        <p:txBody>
          <a:bodyPr/>
          <a:lstStyle/>
          <a:p>
            <a:fld id="{D3052AC7-6E95-485E-A7E6-1C314C191338}" type="slidenum">
              <a:rPr lang="sv-SE" smtClean="0"/>
              <a:t>6</a:t>
            </a:fld>
            <a:endParaRPr lang="sv-SE"/>
          </a:p>
        </p:txBody>
      </p:sp>
    </p:spTree>
    <p:extLst>
      <p:ext uri="{BB962C8B-B14F-4D97-AF65-F5344CB8AC3E}">
        <p14:creationId xmlns:p14="http://schemas.microsoft.com/office/powerpoint/2010/main" val="2290153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3052AC7-6E95-485E-A7E6-1C314C191338}" type="slidenum">
              <a:rPr lang="sv-SE" smtClean="0"/>
              <a:t>7</a:t>
            </a:fld>
            <a:endParaRPr lang="sv-SE"/>
          </a:p>
        </p:txBody>
      </p:sp>
    </p:spTree>
    <p:extLst>
      <p:ext uri="{BB962C8B-B14F-4D97-AF65-F5344CB8AC3E}">
        <p14:creationId xmlns:p14="http://schemas.microsoft.com/office/powerpoint/2010/main" val="1115322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D0B863A3-F6DA-432C-A68C-0B1EB56ED58E}" type="slidenum">
              <a:rPr lang="sv-SE" smtClean="0"/>
              <a:t>8</a:t>
            </a:fld>
            <a:endParaRPr lang="sv-SE"/>
          </a:p>
        </p:txBody>
      </p:sp>
    </p:spTree>
    <p:extLst>
      <p:ext uri="{BB962C8B-B14F-4D97-AF65-F5344CB8AC3E}">
        <p14:creationId xmlns:p14="http://schemas.microsoft.com/office/powerpoint/2010/main" val="2832127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D0B863A3-F6DA-432C-A68C-0B1EB56ED58E}" type="slidenum">
              <a:rPr lang="sv-SE" smtClean="0"/>
              <a:t>9</a:t>
            </a:fld>
            <a:endParaRPr lang="sv-SE"/>
          </a:p>
        </p:txBody>
      </p:sp>
    </p:spTree>
    <p:extLst>
      <p:ext uri="{BB962C8B-B14F-4D97-AF65-F5344CB8AC3E}">
        <p14:creationId xmlns:p14="http://schemas.microsoft.com/office/powerpoint/2010/main" val="2319627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D0B863A3-F6DA-432C-A68C-0B1EB56ED58E}" type="slidenum">
              <a:rPr lang="sv-SE" smtClean="0"/>
              <a:t>10</a:t>
            </a:fld>
            <a:endParaRPr lang="sv-SE"/>
          </a:p>
        </p:txBody>
      </p:sp>
    </p:spTree>
    <p:extLst>
      <p:ext uri="{BB962C8B-B14F-4D97-AF65-F5344CB8AC3E}">
        <p14:creationId xmlns:p14="http://schemas.microsoft.com/office/powerpoint/2010/main" val="28290484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accent1"/>
        </a:solidFill>
        <a:effectLst/>
      </p:bgPr>
    </p:bg>
    <p:spTree>
      <p:nvGrpSpPr>
        <p:cNvPr id="1" name=""/>
        <p:cNvGrpSpPr/>
        <p:nvPr/>
      </p:nvGrpSpPr>
      <p:grpSpPr>
        <a:xfrm>
          <a:off x="0" y="0"/>
          <a:ext cx="0" cy="0"/>
          <a:chOff x="0" y="0"/>
          <a:chExt cx="0" cy="0"/>
        </a:xfrm>
      </p:grpSpPr>
      <p:pic>
        <p:nvPicPr>
          <p:cNvPr id="17" name="Bild 16">
            <a:extLst>
              <a:ext uri="{FF2B5EF4-FFF2-40B4-BE49-F238E27FC236}">
                <a16:creationId xmlns:a16="http://schemas.microsoft.com/office/drawing/2014/main" id="{BC6D8868-8515-4A5C-8FCD-0E00F32CAED2}"/>
              </a:ext>
            </a:extLst>
          </p:cNvPr>
          <p:cNvPicPr>
            <a:picLocks noChangeAspect="1"/>
          </p:cNvPicPr>
          <p:nvPr userDrawn="1"/>
        </p:nvPicPr>
        <p:blipFill>
          <a:blip r:embed="rId2"/>
          <a:stretch>
            <a:fillRect/>
          </a:stretch>
        </p:blipFill>
        <p:spPr>
          <a:xfrm>
            <a:off x="0" y="520"/>
            <a:ext cx="12193200" cy="6856960"/>
          </a:xfrm>
          <a:prstGeom prst="rect">
            <a:avLst/>
          </a:prstGeom>
        </p:spPr>
      </p:pic>
      <p:sp>
        <p:nvSpPr>
          <p:cNvPr id="2" name="Rubrik 1"/>
          <p:cNvSpPr>
            <a:spLocks noGrp="1"/>
          </p:cNvSpPr>
          <p:nvPr>
            <p:ph type="ctrTitle"/>
          </p:nvPr>
        </p:nvSpPr>
        <p:spPr>
          <a:xfrm>
            <a:off x="1524000" y="2304000"/>
            <a:ext cx="9144000" cy="1901824"/>
          </a:xfrm>
        </p:spPr>
        <p:txBody>
          <a:bodyPr anchor="ctr" anchorCtr="0"/>
          <a:lstStyle>
            <a:lvl1pPr algn="ctr">
              <a:defRPr sz="6000">
                <a:solidFill>
                  <a:schemeClr val="bg1"/>
                </a:solidFill>
              </a:defRPr>
            </a:lvl1pPr>
          </a:lstStyle>
          <a:p>
            <a:r>
              <a:rPr lang="sv-SE"/>
              <a:t>Klicka här för att ändra mall för rubrikformat</a:t>
            </a:r>
            <a:endParaRPr lang="sv-SE" dirty="0"/>
          </a:p>
        </p:txBody>
      </p:sp>
      <p:sp>
        <p:nvSpPr>
          <p:cNvPr id="3" name="Underrubrik 2"/>
          <p:cNvSpPr>
            <a:spLocks noGrp="1"/>
          </p:cNvSpPr>
          <p:nvPr>
            <p:ph type="subTitle" idx="1"/>
          </p:nvPr>
        </p:nvSpPr>
        <p:spPr>
          <a:xfrm>
            <a:off x="1524000" y="4428000"/>
            <a:ext cx="9144000" cy="177277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22" name="textruta 21">
            <a:extLst>
              <a:ext uri="{FF2B5EF4-FFF2-40B4-BE49-F238E27FC236}">
                <a16:creationId xmlns:a16="http://schemas.microsoft.com/office/drawing/2014/main" id="{258436A0-D004-42F2-BC20-A3D95B2E710F}"/>
              </a:ext>
            </a:extLst>
          </p:cNvPr>
          <p:cNvSpPr txBox="1"/>
          <p:nvPr userDrawn="1"/>
        </p:nvSpPr>
        <p:spPr>
          <a:xfrm>
            <a:off x="9645781" y="449117"/>
            <a:ext cx="2088001" cy="1065600"/>
          </a:xfrm>
          <a:prstGeom prst="rect">
            <a:avLst/>
          </a:prstGeom>
          <a:blipFill>
            <a:blip r:embed="rId3"/>
            <a:stretch>
              <a:fillRect/>
            </a:stretch>
          </a:blipFill>
        </p:spPr>
        <p:txBody>
          <a:bodyPr wrap="square" rtlCol="0">
            <a:spAutoFit/>
          </a:bodyPr>
          <a:lstStyle/>
          <a:p>
            <a:r>
              <a:rPr lang="sv-SE" dirty="0"/>
              <a:t>  </a:t>
            </a:r>
          </a:p>
        </p:txBody>
      </p:sp>
    </p:spTree>
    <p:extLst>
      <p:ext uri="{BB962C8B-B14F-4D97-AF65-F5344CB8AC3E}">
        <p14:creationId xmlns:p14="http://schemas.microsoft.com/office/powerpoint/2010/main" val="51211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vsnittsrubrik Lila">
    <p:bg>
      <p:bgPr>
        <a:solidFill>
          <a:schemeClr val="accent1"/>
        </a:solidFill>
        <a:effectLst/>
      </p:bgPr>
    </p:bg>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61B0854B-8A6A-41B6-BE66-E8483DD3F31D}"/>
              </a:ext>
            </a:extLst>
          </p:cNvPr>
          <p:cNvPicPr>
            <a:picLocks noChangeAspect="1"/>
          </p:cNvPicPr>
          <p:nvPr userDrawn="1"/>
        </p:nvPicPr>
        <p:blipFill>
          <a:blip r:embed="rId2"/>
          <a:stretch>
            <a:fillRect/>
          </a:stretch>
        </p:blipFill>
        <p:spPr>
          <a:xfrm>
            <a:off x="0" y="520"/>
            <a:ext cx="12193200" cy="6856960"/>
          </a:xfrm>
          <a:prstGeom prst="rect">
            <a:avLst/>
          </a:prstGeom>
        </p:spPr>
      </p:pic>
      <p:sp>
        <p:nvSpPr>
          <p:cNvPr id="2" name="Rubrik 1"/>
          <p:cNvSpPr>
            <a:spLocks noGrp="1"/>
          </p:cNvSpPr>
          <p:nvPr>
            <p:ph type="title"/>
          </p:nvPr>
        </p:nvSpPr>
        <p:spPr>
          <a:xfrm>
            <a:off x="1524000" y="2304000"/>
            <a:ext cx="9144000" cy="1901824"/>
          </a:xfrm>
        </p:spPr>
        <p:txBody>
          <a:bodyPr anchor="ctr" anchorCtr="0"/>
          <a:lstStyle>
            <a:lvl1pPr algn="ctr">
              <a:defRPr sz="4800" cap="all" baseline="0">
                <a:solidFill>
                  <a:schemeClr val="bg1"/>
                </a:solidFill>
              </a:defRPr>
            </a:lvl1pPr>
          </a:lstStyle>
          <a:p>
            <a:r>
              <a:rPr lang="sv-SE"/>
              <a:t>Klicka här för att ändra mall för rubrikformat</a:t>
            </a:r>
            <a:endParaRPr lang="sv-SE" dirty="0"/>
          </a:p>
        </p:txBody>
      </p:sp>
      <p:sp>
        <p:nvSpPr>
          <p:cNvPr id="3" name="Platshållare för text 2"/>
          <p:cNvSpPr>
            <a:spLocks noGrp="1"/>
          </p:cNvSpPr>
          <p:nvPr>
            <p:ph type="body" idx="1"/>
          </p:nvPr>
        </p:nvSpPr>
        <p:spPr>
          <a:xfrm>
            <a:off x="1524000" y="4205825"/>
            <a:ext cx="9144000" cy="1994950"/>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7" name="Platshållare för datum 6"/>
          <p:cNvSpPr>
            <a:spLocks noGrp="1"/>
          </p:cNvSpPr>
          <p:nvPr>
            <p:ph type="dt" sz="half" idx="10"/>
          </p:nvPr>
        </p:nvSpPr>
        <p:spPr/>
        <p:txBody>
          <a:bodyPr/>
          <a:lstStyle>
            <a:lvl1pPr>
              <a:defRPr>
                <a:solidFill>
                  <a:schemeClr val="bg1"/>
                </a:solidFill>
              </a:defRPr>
            </a:lvl1pPr>
          </a:lstStyle>
          <a:p>
            <a:endParaRPr lang="sv-SE" dirty="0"/>
          </a:p>
        </p:txBody>
      </p:sp>
      <p:sp>
        <p:nvSpPr>
          <p:cNvPr id="8" name="Platshållare för sidfot 7"/>
          <p:cNvSpPr>
            <a:spLocks noGrp="1"/>
          </p:cNvSpPr>
          <p:nvPr>
            <p:ph type="ftr" sz="quarter" idx="11"/>
          </p:nvPr>
        </p:nvSpPr>
        <p:spPr/>
        <p:txBody>
          <a:bodyPr/>
          <a:lstStyle>
            <a:lvl1pPr>
              <a:defRPr>
                <a:solidFill>
                  <a:schemeClr val="bg1"/>
                </a:solidFill>
              </a:defRPr>
            </a:lvl1pPr>
          </a:lstStyle>
          <a:p>
            <a:r>
              <a:rPr lang="sv-SE" dirty="0"/>
              <a:t>Presentationens namn</a:t>
            </a:r>
          </a:p>
        </p:txBody>
      </p:sp>
      <p:sp>
        <p:nvSpPr>
          <p:cNvPr id="9" name="Platshållare för bildnummer 8"/>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dirty="0"/>
          </a:p>
        </p:txBody>
      </p:sp>
      <p:sp>
        <p:nvSpPr>
          <p:cNvPr id="13" name="Platshållare för text 4">
            <a:extLst>
              <a:ext uri="{FF2B5EF4-FFF2-40B4-BE49-F238E27FC236}">
                <a16:creationId xmlns:a16="http://schemas.microsoft.com/office/drawing/2014/main" id="{598088D9-149E-4008-9567-932D54A26042}"/>
              </a:ext>
            </a:extLst>
          </p:cNvPr>
          <p:cNvSpPr>
            <a:spLocks noGrp="1"/>
          </p:cNvSpPr>
          <p:nvPr>
            <p:ph type="body" sz="quarter" idx="15" hasCustomPrompt="1"/>
          </p:nvPr>
        </p:nvSpPr>
        <p:spPr>
          <a:xfrm>
            <a:off x="11149062" y="6416263"/>
            <a:ext cx="813600" cy="252826"/>
          </a:xfrm>
          <a:blipFill>
            <a:blip r:embed="rId3"/>
            <a:stretch>
              <a:fillRect/>
            </a:stretch>
          </a:blipFill>
        </p:spPr>
        <p:txBody>
          <a:bodyPr/>
          <a:lstStyle>
            <a:lvl1pPr>
              <a:defRPr/>
            </a:lvl1pPr>
          </a:lstStyle>
          <a:p>
            <a:pPr lvl="0"/>
            <a:r>
              <a:rPr lang="sv-SE" dirty="0"/>
              <a:t>   </a:t>
            </a:r>
          </a:p>
        </p:txBody>
      </p:sp>
    </p:spTree>
    <p:extLst>
      <p:ext uri="{BB962C8B-B14F-4D97-AF65-F5344CB8AC3E}">
        <p14:creationId xmlns:p14="http://schemas.microsoft.com/office/powerpoint/2010/main" val="3138021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 två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5" name="Platshållare för datum 4"/>
          <p:cNvSpPr>
            <a:spLocks noGrp="1"/>
          </p:cNvSpPr>
          <p:nvPr>
            <p:ph type="dt" sz="half" idx="10"/>
          </p:nvPr>
        </p:nvSpPr>
        <p:spPr/>
        <p:txBody>
          <a:bodyPr/>
          <a:lstStyle/>
          <a:p>
            <a:endParaRPr lang="sv-SE" dirty="0"/>
          </a:p>
        </p:txBody>
      </p:sp>
      <p:sp>
        <p:nvSpPr>
          <p:cNvPr id="6" name="Platshållare för sidfot 5"/>
          <p:cNvSpPr>
            <a:spLocks noGrp="1"/>
          </p:cNvSpPr>
          <p:nvPr>
            <p:ph type="ftr" sz="quarter" idx="11"/>
          </p:nvPr>
        </p:nvSpPr>
        <p:spPr/>
        <p:txBody>
          <a:bodyPr/>
          <a:lstStyle/>
          <a:p>
            <a:r>
              <a:rPr lang="sv-SE" dirty="0"/>
              <a:t>Presentationens namn</a:t>
            </a:r>
          </a:p>
        </p:txBody>
      </p:sp>
      <p:sp>
        <p:nvSpPr>
          <p:cNvPr id="7" name="Platshållare för bildnummer 6"/>
          <p:cNvSpPr>
            <a:spLocks noGrp="1"/>
          </p:cNvSpPr>
          <p:nvPr>
            <p:ph type="sldNum" sz="quarter" idx="12"/>
          </p:nvPr>
        </p:nvSpPr>
        <p:spPr/>
        <p:txBody>
          <a:bodyPr/>
          <a:lstStyle/>
          <a:p>
            <a:fld id="{E8645303-2AAE-45D1-913A-B06AE6474513}" type="slidenum">
              <a:rPr lang="sv-SE" smtClean="0"/>
              <a:t>‹#›</a:t>
            </a:fld>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839785" y="2276475"/>
            <a:ext cx="5076827" cy="3924300"/>
          </a:xfrm>
        </p:spPr>
        <p:txBody>
          <a:bodyPr/>
          <a:lstStyle>
            <a:lvl1pPr>
              <a:defRPr sz="2000"/>
            </a:lvl1pPr>
            <a:lvl2pPr>
              <a:defRPr sz="2000"/>
            </a:lvl2pPr>
            <a:lvl3pPr>
              <a:defRPr sz="2000"/>
            </a:lvl3pPr>
            <a:lvl4pPr>
              <a:defRPr sz="2000"/>
            </a:lvl4pPr>
            <a:lvl5pPr>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6275390" y="2276475"/>
            <a:ext cx="5076000" cy="3924300"/>
          </a:xfrm>
        </p:spPr>
        <p:txBody>
          <a:bodyPr/>
          <a:lstStyle>
            <a:lvl1pPr>
              <a:defRPr sz="2000"/>
            </a:lvl1pPr>
            <a:lvl2pPr>
              <a:defRPr sz="2000"/>
            </a:lvl2pPr>
            <a:lvl3pPr>
              <a:defRPr sz="2000"/>
            </a:lvl3pPr>
            <a:lvl4pPr>
              <a:defRPr sz="2000"/>
            </a:lvl4pPr>
            <a:lvl5pPr>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807760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 tre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5" name="Platshållare för datum 4"/>
          <p:cNvSpPr>
            <a:spLocks noGrp="1"/>
          </p:cNvSpPr>
          <p:nvPr>
            <p:ph type="dt" sz="half" idx="10"/>
          </p:nvPr>
        </p:nvSpPr>
        <p:spPr/>
        <p:txBody>
          <a:bodyPr/>
          <a:lstStyle/>
          <a:p>
            <a:endParaRPr lang="sv-SE" dirty="0"/>
          </a:p>
        </p:txBody>
      </p:sp>
      <p:sp>
        <p:nvSpPr>
          <p:cNvPr id="6" name="Platshållare för sidfot 5"/>
          <p:cNvSpPr>
            <a:spLocks noGrp="1"/>
          </p:cNvSpPr>
          <p:nvPr>
            <p:ph type="ftr" sz="quarter" idx="11"/>
          </p:nvPr>
        </p:nvSpPr>
        <p:spPr/>
        <p:txBody>
          <a:bodyPr/>
          <a:lstStyle/>
          <a:p>
            <a:r>
              <a:rPr lang="sv-SE" dirty="0"/>
              <a:t>Presentationens namn</a:t>
            </a:r>
          </a:p>
        </p:txBody>
      </p:sp>
      <p:sp>
        <p:nvSpPr>
          <p:cNvPr id="7" name="Platshållare för bildnummer 6"/>
          <p:cNvSpPr>
            <a:spLocks noGrp="1"/>
          </p:cNvSpPr>
          <p:nvPr>
            <p:ph type="sldNum" sz="quarter" idx="12"/>
          </p:nvPr>
        </p:nvSpPr>
        <p:spPr/>
        <p:txBody>
          <a:bodyPr/>
          <a:lstStyle/>
          <a:p>
            <a:fld id="{E8645303-2AAE-45D1-913A-B06AE6474513}" type="slidenum">
              <a:rPr lang="sv-SE" smtClean="0"/>
              <a:t>‹#›</a:t>
            </a:fld>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839785" y="2276475"/>
            <a:ext cx="3240000" cy="3924300"/>
          </a:xfrm>
        </p:spPr>
        <p:txBody>
          <a:bodyPr/>
          <a:lstStyle>
            <a:lvl1pPr>
              <a:defRPr sz="2000"/>
            </a:lvl1pPr>
            <a:lvl2pPr>
              <a:defRPr sz="2000"/>
            </a:lvl2pPr>
            <a:lvl3pPr>
              <a:defRPr sz="2000"/>
            </a:lvl3pPr>
            <a:lvl4pPr>
              <a:defRPr sz="2000"/>
            </a:lvl4pPr>
            <a:lvl5pPr>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4475955" y="2276475"/>
            <a:ext cx="3240000" cy="3924300"/>
          </a:xfrm>
        </p:spPr>
        <p:txBody>
          <a:bodyPr/>
          <a:lstStyle>
            <a:lvl1pPr>
              <a:defRPr sz="2000"/>
            </a:lvl1pPr>
            <a:lvl2pPr>
              <a:defRPr sz="2000"/>
            </a:lvl2pPr>
            <a:lvl3pPr>
              <a:defRPr sz="2000"/>
            </a:lvl3pPr>
            <a:lvl4pPr>
              <a:defRPr sz="2000"/>
            </a:lvl4pPr>
            <a:lvl5pPr>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A488D0D8-180C-4986-9D65-563FF784D21D}"/>
              </a:ext>
            </a:extLst>
          </p:cNvPr>
          <p:cNvSpPr>
            <a:spLocks noGrp="1"/>
          </p:cNvSpPr>
          <p:nvPr>
            <p:ph sz="quarter" idx="14"/>
          </p:nvPr>
        </p:nvSpPr>
        <p:spPr>
          <a:xfrm>
            <a:off x="8112125" y="2276475"/>
            <a:ext cx="3240000" cy="3924300"/>
          </a:xfrm>
        </p:spPr>
        <p:txBody>
          <a:bodyPr/>
          <a:lstStyle>
            <a:lvl1pPr>
              <a:defRPr sz="2000"/>
            </a:lvl1pPr>
            <a:lvl2pPr>
              <a:defRPr sz="2000"/>
            </a:lvl2pPr>
            <a:lvl3pPr>
              <a:defRPr sz="2000"/>
            </a:lvl3pPr>
            <a:lvl4pPr>
              <a:defRPr sz="2000"/>
            </a:lvl4pPr>
            <a:lvl5pPr>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528756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lutsida">
    <p:bg>
      <p:bgPr>
        <a:solidFill>
          <a:schemeClr val="accent1"/>
        </a:solidFill>
        <a:effectLst/>
      </p:bgPr>
    </p:bg>
    <p:spTree>
      <p:nvGrpSpPr>
        <p:cNvPr id="1" name=""/>
        <p:cNvGrpSpPr/>
        <p:nvPr/>
      </p:nvGrpSpPr>
      <p:grpSpPr>
        <a:xfrm>
          <a:off x="0" y="0"/>
          <a:ext cx="0" cy="0"/>
          <a:chOff x="0" y="0"/>
          <a:chExt cx="0" cy="0"/>
        </a:xfrm>
      </p:grpSpPr>
      <p:pic>
        <p:nvPicPr>
          <p:cNvPr id="17" name="Bild 16">
            <a:extLst>
              <a:ext uri="{FF2B5EF4-FFF2-40B4-BE49-F238E27FC236}">
                <a16:creationId xmlns:a16="http://schemas.microsoft.com/office/drawing/2014/main" id="{BC6D8868-8515-4A5C-8FCD-0E00F32CAED2}"/>
              </a:ext>
            </a:extLst>
          </p:cNvPr>
          <p:cNvPicPr>
            <a:picLocks noChangeAspect="1"/>
          </p:cNvPicPr>
          <p:nvPr userDrawn="1"/>
        </p:nvPicPr>
        <p:blipFill>
          <a:blip r:embed="rId2"/>
          <a:stretch>
            <a:fillRect/>
          </a:stretch>
        </p:blipFill>
        <p:spPr>
          <a:xfrm>
            <a:off x="-4664" y="520"/>
            <a:ext cx="12193200" cy="6856960"/>
          </a:xfrm>
          <a:prstGeom prst="rect">
            <a:avLst/>
          </a:prstGeom>
        </p:spPr>
      </p:pic>
      <p:sp>
        <p:nvSpPr>
          <p:cNvPr id="2" name="Rubrik 1"/>
          <p:cNvSpPr>
            <a:spLocks noGrp="1"/>
          </p:cNvSpPr>
          <p:nvPr>
            <p:ph type="ctrTitle" hasCustomPrompt="1"/>
          </p:nvPr>
        </p:nvSpPr>
        <p:spPr>
          <a:xfrm>
            <a:off x="1524000" y="2304000"/>
            <a:ext cx="9144000" cy="1901824"/>
          </a:xfrm>
        </p:spPr>
        <p:txBody>
          <a:bodyPr anchor="ctr" anchorCtr="0"/>
          <a:lstStyle>
            <a:lvl1pPr algn="ctr">
              <a:defRPr sz="6000">
                <a:solidFill>
                  <a:schemeClr val="bg1"/>
                </a:solidFill>
              </a:defRPr>
            </a:lvl1pPr>
          </a:lstStyle>
          <a:p>
            <a:r>
              <a:rPr lang="sv-SE" dirty="0"/>
              <a:t>Klicka för att lägga till rubrik</a:t>
            </a:r>
          </a:p>
        </p:txBody>
      </p:sp>
      <p:sp>
        <p:nvSpPr>
          <p:cNvPr id="5" name="Platshållare för text 4">
            <a:extLst>
              <a:ext uri="{FF2B5EF4-FFF2-40B4-BE49-F238E27FC236}">
                <a16:creationId xmlns:a16="http://schemas.microsoft.com/office/drawing/2014/main" id="{1B175072-F177-4090-A097-89E60835B8EE}"/>
              </a:ext>
            </a:extLst>
          </p:cNvPr>
          <p:cNvSpPr>
            <a:spLocks noGrp="1"/>
          </p:cNvSpPr>
          <p:nvPr>
            <p:ph type="body" sz="quarter" idx="10" hasCustomPrompt="1"/>
          </p:nvPr>
        </p:nvSpPr>
        <p:spPr>
          <a:xfrm>
            <a:off x="11150395" y="6416675"/>
            <a:ext cx="814593" cy="252413"/>
          </a:xfrm>
          <a:blipFill>
            <a:blip r:embed="rId3"/>
            <a:stretch>
              <a:fillRect/>
            </a:stretch>
          </a:blipFill>
        </p:spPr>
        <p:txBody>
          <a:bodyPr/>
          <a:lstStyle>
            <a:lvl1pPr>
              <a:defRPr/>
            </a:lvl1pPr>
          </a:lstStyle>
          <a:p>
            <a:pPr lvl="0"/>
            <a:r>
              <a:rPr lang="sv-SE" dirty="0"/>
              <a:t>   </a:t>
            </a:r>
          </a:p>
        </p:txBody>
      </p:sp>
      <p:sp>
        <p:nvSpPr>
          <p:cNvPr id="4" name="textruta 3">
            <a:extLst>
              <a:ext uri="{FF2B5EF4-FFF2-40B4-BE49-F238E27FC236}">
                <a16:creationId xmlns:a16="http://schemas.microsoft.com/office/drawing/2014/main" id="{B8B47262-048B-416A-B312-3F69AC2BB135}"/>
              </a:ext>
            </a:extLst>
          </p:cNvPr>
          <p:cNvSpPr txBox="1"/>
          <p:nvPr userDrawn="1"/>
        </p:nvSpPr>
        <p:spPr>
          <a:xfrm>
            <a:off x="227012" y="6378437"/>
            <a:ext cx="8746166" cy="589894"/>
          </a:xfrm>
          <a:prstGeom prst="rect">
            <a:avLst/>
          </a:prstGeom>
          <a:noFill/>
        </p:spPr>
        <p:txBody>
          <a:bodyPr wrap="square" lIns="0" tIns="0" rIns="0" bIns="0" rtlCol="0" anchor="b" anchorCtr="0">
            <a:noAutofit/>
          </a:bodyPr>
          <a:lstStyle/>
          <a:p>
            <a:r>
              <a:rPr lang="sv-SE" sz="900" b="1" kern="1200" dirty="0">
                <a:solidFill>
                  <a:schemeClr val="bg1"/>
                </a:solidFill>
                <a:latin typeface="Arial" panose="020B0604020202020204" pitchFamily="34" charset="0"/>
                <a:ea typeface="+mn-ea"/>
                <a:cs typeface="Arial" panose="020B0604020202020204" pitchFamily="34" charset="0"/>
              </a:rPr>
              <a:t>Forte</a:t>
            </a:r>
            <a:r>
              <a:rPr lang="sv-SE" sz="900" kern="1200" dirty="0">
                <a:solidFill>
                  <a:schemeClr val="bg1"/>
                </a:solidFill>
                <a:latin typeface="Arial" panose="020B0604020202020204" pitchFamily="34" charset="0"/>
                <a:ea typeface="+mn-ea"/>
                <a:cs typeface="Arial" panose="020B0604020202020204" pitchFamily="34" charset="0"/>
              </a:rPr>
              <a:t> Forskningsrådet för hälsa, arbetsliv och välfärd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900" b="1" kern="1200" dirty="0">
                <a:solidFill>
                  <a:schemeClr val="bg1"/>
                </a:solidFill>
                <a:latin typeface="Arial" panose="020B0604020202020204" pitchFamily="34" charset="0"/>
                <a:ea typeface="+mn-ea"/>
                <a:cs typeface="Arial" panose="020B0604020202020204" pitchFamily="34" charset="0"/>
              </a:rPr>
              <a:t>www.forte.se</a:t>
            </a:r>
            <a:r>
              <a:rPr lang="sv-SE" sz="800" kern="1200" dirty="0">
                <a:solidFill>
                  <a:schemeClr val="bg1"/>
                </a:solidFill>
                <a:latin typeface="Arial" panose="020B0604020202020204" pitchFamily="34" charset="0"/>
                <a:ea typeface="+mn-ea"/>
                <a:cs typeface="Arial" panose="020B0604020202020204" pitchFamily="34" charset="0"/>
              </a:rPr>
              <a:t> </a:t>
            </a:r>
          </a:p>
          <a:p>
            <a:endParaRPr lang="sv-SE" dirty="0"/>
          </a:p>
        </p:txBody>
      </p:sp>
    </p:spTree>
    <p:extLst>
      <p:ext uri="{BB962C8B-B14F-4D97-AF65-F5344CB8AC3E}">
        <p14:creationId xmlns:p14="http://schemas.microsoft.com/office/powerpoint/2010/main" val="2336056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a:t>Klicka här för att ändra format</a:t>
            </a:r>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dirty="0"/>
              <a:t>Presentationens namn</a:t>
            </a:r>
          </a:p>
        </p:txBody>
      </p:sp>
      <p:sp>
        <p:nvSpPr>
          <p:cNvPr id="5" name="Platshållare för bildnummer 4"/>
          <p:cNvSpPr>
            <a:spLocks noGrp="1"/>
          </p:cNvSpPr>
          <p:nvPr>
            <p:ph type="sldNum" sz="quarter" idx="12"/>
          </p:nvPr>
        </p:nvSpPr>
        <p:spPr/>
        <p:txBody>
          <a:bodyPr/>
          <a:lstStyle/>
          <a:p>
            <a:fld id="{E8645303-2AAE-45D1-913A-B06AE6474513}" type="slidenum">
              <a:rPr lang="sv-SE" smtClean="0"/>
              <a:t>‹#›</a:t>
            </a:fld>
            <a:endParaRPr lang="sv-SE" dirty="0"/>
          </a:p>
        </p:txBody>
      </p:sp>
    </p:spTree>
    <p:extLst>
      <p:ext uri="{BB962C8B-B14F-4D97-AF65-F5344CB8AC3E}">
        <p14:creationId xmlns:p14="http://schemas.microsoft.com/office/powerpoint/2010/main" val="2582784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endParaRPr lang="sv-SE" dirty="0"/>
          </a:p>
        </p:txBody>
      </p:sp>
      <p:sp>
        <p:nvSpPr>
          <p:cNvPr id="3" name="Platshållare för sidfot 2"/>
          <p:cNvSpPr>
            <a:spLocks noGrp="1"/>
          </p:cNvSpPr>
          <p:nvPr>
            <p:ph type="ftr" sz="quarter" idx="11"/>
          </p:nvPr>
        </p:nvSpPr>
        <p:spPr/>
        <p:txBody>
          <a:bodyPr/>
          <a:lstStyle/>
          <a:p>
            <a:r>
              <a:rPr lang="sv-SE" dirty="0"/>
              <a:t>Presentationens namn</a:t>
            </a:r>
          </a:p>
        </p:txBody>
      </p:sp>
      <p:sp>
        <p:nvSpPr>
          <p:cNvPr id="4" name="Platshållare för bildnummer 3"/>
          <p:cNvSpPr>
            <a:spLocks noGrp="1"/>
          </p:cNvSpPr>
          <p:nvPr>
            <p:ph type="sldNum" sz="quarter" idx="12"/>
          </p:nvPr>
        </p:nvSpPr>
        <p:spPr/>
        <p:txBody>
          <a:bodyPr/>
          <a:lstStyle/>
          <a:p>
            <a:fld id="{E8645303-2AAE-45D1-913A-B06AE6474513}" type="slidenum">
              <a:rPr lang="sv-SE" smtClean="0"/>
              <a:t>‹#›</a:t>
            </a:fld>
            <a:endParaRPr lang="sv-SE" dirty="0"/>
          </a:p>
        </p:txBody>
      </p:sp>
    </p:spTree>
    <p:extLst>
      <p:ext uri="{BB962C8B-B14F-4D97-AF65-F5344CB8AC3E}">
        <p14:creationId xmlns:p14="http://schemas.microsoft.com/office/powerpoint/2010/main" val="3123007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Eng] Rubrikbild">
    <p:bg>
      <p:bgPr>
        <a:solidFill>
          <a:schemeClr val="accent1"/>
        </a:solidFill>
        <a:effectLst/>
      </p:bgPr>
    </p:bg>
    <p:spTree>
      <p:nvGrpSpPr>
        <p:cNvPr id="1" name=""/>
        <p:cNvGrpSpPr/>
        <p:nvPr/>
      </p:nvGrpSpPr>
      <p:grpSpPr>
        <a:xfrm>
          <a:off x="0" y="0"/>
          <a:ext cx="0" cy="0"/>
          <a:chOff x="0" y="0"/>
          <a:chExt cx="0" cy="0"/>
        </a:xfrm>
      </p:grpSpPr>
      <p:pic>
        <p:nvPicPr>
          <p:cNvPr id="17" name="Bild 16">
            <a:extLst>
              <a:ext uri="{FF2B5EF4-FFF2-40B4-BE49-F238E27FC236}">
                <a16:creationId xmlns:a16="http://schemas.microsoft.com/office/drawing/2014/main" id="{BC6D8868-8515-4A5C-8FCD-0E00F32CAED2}"/>
              </a:ext>
            </a:extLst>
          </p:cNvPr>
          <p:cNvPicPr>
            <a:picLocks noChangeAspect="1"/>
          </p:cNvPicPr>
          <p:nvPr userDrawn="1"/>
        </p:nvPicPr>
        <p:blipFill>
          <a:blip r:embed="rId2"/>
          <a:stretch>
            <a:fillRect/>
          </a:stretch>
        </p:blipFill>
        <p:spPr>
          <a:xfrm>
            <a:off x="0" y="520"/>
            <a:ext cx="12193200" cy="6856960"/>
          </a:xfrm>
          <a:prstGeom prst="rect">
            <a:avLst/>
          </a:prstGeom>
        </p:spPr>
      </p:pic>
      <p:sp>
        <p:nvSpPr>
          <p:cNvPr id="2" name="Rubrik 1"/>
          <p:cNvSpPr>
            <a:spLocks noGrp="1"/>
          </p:cNvSpPr>
          <p:nvPr>
            <p:ph type="ctrTitle"/>
          </p:nvPr>
        </p:nvSpPr>
        <p:spPr>
          <a:xfrm>
            <a:off x="1524000" y="2304000"/>
            <a:ext cx="9144000" cy="1901824"/>
          </a:xfrm>
        </p:spPr>
        <p:txBody>
          <a:bodyPr anchor="ctr" anchorCtr="0"/>
          <a:lstStyle>
            <a:lvl1pPr algn="ctr">
              <a:defRPr sz="6000">
                <a:solidFill>
                  <a:schemeClr val="bg1"/>
                </a:solidFill>
              </a:defRPr>
            </a:lvl1pPr>
          </a:lstStyle>
          <a:p>
            <a:r>
              <a:rPr lang="sv-SE"/>
              <a:t>Klicka här för att ändra mall för rubrikformat</a:t>
            </a:r>
            <a:endParaRPr lang="sv-SE" dirty="0"/>
          </a:p>
        </p:txBody>
      </p:sp>
      <p:sp>
        <p:nvSpPr>
          <p:cNvPr id="3" name="Underrubrik 2"/>
          <p:cNvSpPr>
            <a:spLocks noGrp="1"/>
          </p:cNvSpPr>
          <p:nvPr>
            <p:ph type="subTitle" idx="1"/>
          </p:nvPr>
        </p:nvSpPr>
        <p:spPr>
          <a:xfrm>
            <a:off x="1524000" y="4428000"/>
            <a:ext cx="9144000" cy="177277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5" name="Bildobjekt 4">
            <a:extLst>
              <a:ext uri="{FF2B5EF4-FFF2-40B4-BE49-F238E27FC236}">
                <a16:creationId xmlns:a16="http://schemas.microsoft.com/office/drawing/2014/main" id="{FF15A491-BBE8-4BA0-9A62-B516436EBC27}"/>
              </a:ext>
            </a:extLst>
          </p:cNvPr>
          <p:cNvPicPr>
            <a:picLocks noChangeAspect="1"/>
          </p:cNvPicPr>
          <p:nvPr userDrawn="1"/>
        </p:nvPicPr>
        <p:blipFill>
          <a:blip r:embed="rId3"/>
          <a:stretch>
            <a:fillRect/>
          </a:stretch>
        </p:blipFill>
        <p:spPr>
          <a:xfrm>
            <a:off x="9645781" y="449117"/>
            <a:ext cx="2088001" cy="1033527"/>
          </a:xfrm>
          <a:prstGeom prst="rect">
            <a:avLst/>
          </a:prstGeom>
        </p:spPr>
      </p:pic>
    </p:spTree>
    <p:extLst>
      <p:ext uri="{BB962C8B-B14F-4D97-AF65-F5344CB8AC3E}">
        <p14:creationId xmlns:p14="http://schemas.microsoft.com/office/powerpoint/2010/main" val="2021310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g] Rubrikbild med foto">
    <p:bg>
      <p:bgPr>
        <a:solidFill>
          <a:schemeClr val="accent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AAE30589-8034-4324-A69C-C035E37C900F}"/>
              </a:ext>
            </a:extLst>
          </p:cNvPr>
          <p:cNvSpPr>
            <a:spLocks noGrp="1"/>
          </p:cNvSpPr>
          <p:nvPr>
            <p:ph type="pic" sz="quarter" idx="10" hasCustomPrompt="1"/>
          </p:nvPr>
        </p:nvSpPr>
        <p:spPr>
          <a:xfrm>
            <a:off x="0" y="0"/>
            <a:ext cx="12192000" cy="6858000"/>
          </a:xfrm>
        </p:spPr>
        <p:txBody>
          <a:bodyPr lIns="180000" tIns="180000" rIns="180000" bIns="180000"/>
          <a:lstStyle>
            <a:lvl1pPr>
              <a:defRPr>
                <a:solidFill>
                  <a:schemeClr val="bg1"/>
                </a:solidFill>
              </a:defRPr>
            </a:lvl1pPr>
          </a:lstStyle>
          <a:p>
            <a:r>
              <a:rPr lang="sv-SE" dirty="0"/>
              <a:t>Klicka på bildramen för att infoga en bild.</a:t>
            </a:r>
          </a:p>
        </p:txBody>
      </p:sp>
      <p:sp>
        <p:nvSpPr>
          <p:cNvPr id="2" name="Rubrik 1"/>
          <p:cNvSpPr>
            <a:spLocks noGrp="1"/>
          </p:cNvSpPr>
          <p:nvPr>
            <p:ph type="ctrTitle"/>
          </p:nvPr>
        </p:nvSpPr>
        <p:spPr>
          <a:xfrm>
            <a:off x="1524000" y="2304000"/>
            <a:ext cx="9144000" cy="1901824"/>
          </a:xfrm>
        </p:spPr>
        <p:txBody>
          <a:bodyPr vert="horz" lIns="0" tIns="0" rIns="0" bIns="0" rtlCol="0" anchor="ctr" anchorCtr="0">
            <a:noAutofit/>
          </a:bodyPr>
          <a:lstStyle>
            <a:lvl1pPr algn="ctr">
              <a:defRPr lang="sv-SE" sz="6000" dirty="0">
                <a:solidFill>
                  <a:schemeClr val="bg1"/>
                </a:solidFill>
              </a:defRPr>
            </a:lvl1pPr>
          </a:lstStyle>
          <a:p>
            <a:pPr lvl="0" algn="ctr"/>
            <a:r>
              <a:rPr lang="sv-SE"/>
              <a:t>Klicka här för att ändra mall för rubrikformat</a:t>
            </a:r>
            <a:endParaRPr lang="sv-SE" dirty="0"/>
          </a:p>
        </p:txBody>
      </p:sp>
      <p:sp>
        <p:nvSpPr>
          <p:cNvPr id="3" name="Underrubrik 2"/>
          <p:cNvSpPr>
            <a:spLocks noGrp="1"/>
          </p:cNvSpPr>
          <p:nvPr>
            <p:ph type="subTitle" idx="1"/>
          </p:nvPr>
        </p:nvSpPr>
        <p:spPr>
          <a:xfrm>
            <a:off x="1524000" y="4428000"/>
            <a:ext cx="9144000" cy="177277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8" name="Platshållare för text 7">
            <a:extLst>
              <a:ext uri="{FF2B5EF4-FFF2-40B4-BE49-F238E27FC236}">
                <a16:creationId xmlns:a16="http://schemas.microsoft.com/office/drawing/2014/main" id="{9587EC25-A0A3-472D-8AD3-1692FBDA35E1}"/>
              </a:ext>
            </a:extLst>
          </p:cNvPr>
          <p:cNvSpPr>
            <a:spLocks noGrp="1"/>
          </p:cNvSpPr>
          <p:nvPr>
            <p:ph type="body" sz="quarter" idx="11" hasCustomPrompt="1"/>
          </p:nvPr>
        </p:nvSpPr>
        <p:spPr>
          <a:xfrm>
            <a:off x="9645782" y="449117"/>
            <a:ext cx="2088001" cy="1065427"/>
          </a:xfrm>
          <a:blipFill>
            <a:blip r:embed="rId2"/>
            <a:stretch>
              <a:fillRect/>
            </a:stretch>
          </a:blipFill>
        </p:spPr>
        <p:txBody>
          <a:bodyPr/>
          <a:lstStyle>
            <a:lvl1pPr>
              <a:defRPr/>
            </a:lvl1pPr>
          </a:lstStyle>
          <a:p>
            <a:pPr lvl="0"/>
            <a:r>
              <a:rPr lang="sv-SE" dirty="0"/>
              <a:t>   </a:t>
            </a:r>
          </a:p>
        </p:txBody>
      </p:sp>
    </p:spTree>
    <p:extLst>
      <p:ext uri="{BB962C8B-B14F-4D97-AF65-F5344CB8AC3E}">
        <p14:creationId xmlns:p14="http://schemas.microsoft.com/office/powerpoint/2010/main" val="3818940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g] Slutsida">
    <p:bg>
      <p:bgPr>
        <a:solidFill>
          <a:schemeClr val="accent1"/>
        </a:solidFill>
        <a:effectLst/>
      </p:bgPr>
    </p:bg>
    <p:spTree>
      <p:nvGrpSpPr>
        <p:cNvPr id="1" name=""/>
        <p:cNvGrpSpPr/>
        <p:nvPr/>
      </p:nvGrpSpPr>
      <p:grpSpPr>
        <a:xfrm>
          <a:off x="0" y="0"/>
          <a:ext cx="0" cy="0"/>
          <a:chOff x="0" y="0"/>
          <a:chExt cx="0" cy="0"/>
        </a:xfrm>
      </p:grpSpPr>
      <p:pic>
        <p:nvPicPr>
          <p:cNvPr id="17" name="Bild 16">
            <a:extLst>
              <a:ext uri="{FF2B5EF4-FFF2-40B4-BE49-F238E27FC236}">
                <a16:creationId xmlns:a16="http://schemas.microsoft.com/office/drawing/2014/main" id="{BC6D8868-8515-4A5C-8FCD-0E00F32CAED2}"/>
              </a:ext>
            </a:extLst>
          </p:cNvPr>
          <p:cNvPicPr>
            <a:picLocks noChangeAspect="1"/>
          </p:cNvPicPr>
          <p:nvPr userDrawn="1"/>
        </p:nvPicPr>
        <p:blipFill>
          <a:blip r:embed="rId2"/>
          <a:stretch>
            <a:fillRect/>
          </a:stretch>
        </p:blipFill>
        <p:spPr>
          <a:xfrm>
            <a:off x="-4664" y="520"/>
            <a:ext cx="12193200" cy="6856960"/>
          </a:xfrm>
          <a:prstGeom prst="rect">
            <a:avLst/>
          </a:prstGeom>
        </p:spPr>
      </p:pic>
      <p:sp>
        <p:nvSpPr>
          <p:cNvPr id="2" name="Rubrik 1"/>
          <p:cNvSpPr>
            <a:spLocks noGrp="1"/>
          </p:cNvSpPr>
          <p:nvPr>
            <p:ph type="ctrTitle" hasCustomPrompt="1"/>
          </p:nvPr>
        </p:nvSpPr>
        <p:spPr>
          <a:xfrm>
            <a:off x="1524000" y="2304000"/>
            <a:ext cx="9144000" cy="1901824"/>
          </a:xfrm>
        </p:spPr>
        <p:txBody>
          <a:bodyPr anchor="ctr" anchorCtr="0"/>
          <a:lstStyle>
            <a:lvl1pPr algn="ctr">
              <a:defRPr sz="6000">
                <a:solidFill>
                  <a:schemeClr val="bg1"/>
                </a:solidFill>
              </a:defRPr>
            </a:lvl1pPr>
          </a:lstStyle>
          <a:p>
            <a:r>
              <a:rPr lang="sv-SE" dirty="0"/>
              <a:t>Klicka för att lägga till rubrik</a:t>
            </a:r>
          </a:p>
        </p:txBody>
      </p:sp>
      <p:sp>
        <p:nvSpPr>
          <p:cNvPr id="5" name="Platshållare för text 4">
            <a:extLst>
              <a:ext uri="{FF2B5EF4-FFF2-40B4-BE49-F238E27FC236}">
                <a16:creationId xmlns:a16="http://schemas.microsoft.com/office/drawing/2014/main" id="{1B175072-F177-4090-A097-89E60835B8EE}"/>
              </a:ext>
            </a:extLst>
          </p:cNvPr>
          <p:cNvSpPr>
            <a:spLocks noGrp="1"/>
          </p:cNvSpPr>
          <p:nvPr>
            <p:ph type="body" sz="quarter" idx="10" hasCustomPrompt="1"/>
          </p:nvPr>
        </p:nvSpPr>
        <p:spPr>
          <a:xfrm>
            <a:off x="11150395" y="6416675"/>
            <a:ext cx="814593" cy="252413"/>
          </a:xfrm>
          <a:blipFill>
            <a:blip r:embed="rId3"/>
            <a:stretch>
              <a:fillRect/>
            </a:stretch>
          </a:blipFill>
        </p:spPr>
        <p:txBody>
          <a:bodyPr/>
          <a:lstStyle>
            <a:lvl1pPr>
              <a:defRPr/>
            </a:lvl1pPr>
          </a:lstStyle>
          <a:p>
            <a:pPr lvl="0"/>
            <a:r>
              <a:rPr lang="sv-SE" dirty="0"/>
              <a:t>   </a:t>
            </a:r>
          </a:p>
        </p:txBody>
      </p:sp>
      <p:sp>
        <p:nvSpPr>
          <p:cNvPr id="4" name="textruta 3">
            <a:extLst>
              <a:ext uri="{FF2B5EF4-FFF2-40B4-BE49-F238E27FC236}">
                <a16:creationId xmlns:a16="http://schemas.microsoft.com/office/drawing/2014/main" id="{B8B47262-048B-416A-B312-3F69AC2BB135}"/>
              </a:ext>
            </a:extLst>
          </p:cNvPr>
          <p:cNvSpPr txBox="1"/>
          <p:nvPr userDrawn="1"/>
        </p:nvSpPr>
        <p:spPr>
          <a:xfrm>
            <a:off x="227012" y="6378437"/>
            <a:ext cx="8746166" cy="589894"/>
          </a:xfrm>
          <a:prstGeom prst="rect">
            <a:avLst/>
          </a:prstGeom>
          <a:noFill/>
        </p:spPr>
        <p:txBody>
          <a:bodyPr wrap="square" lIns="0" tIns="0" rIns="0" bIns="0" rtlCol="0" anchor="b" anchorCtr="0">
            <a:noAutofit/>
          </a:bodyPr>
          <a:lstStyle/>
          <a:p>
            <a:r>
              <a:rPr lang="sv-SE" sz="900" b="1" kern="1200" dirty="0">
                <a:solidFill>
                  <a:schemeClr val="bg1"/>
                </a:solidFill>
                <a:latin typeface="Arial" panose="020B0604020202020204" pitchFamily="34" charset="0"/>
                <a:ea typeface="+mn-ea"/>
                <a:cs typeface="Arial" panose="020B0604020202020204" pitchFamily="34" charset="0"/>
              </a:rPr>
              <a:t>Forte</a:t>
            </a:r>
            <a:r>
              <a:rPr lang="sv-SE" sz="900" kern="1200" dirty="0">
                <a:solidFill>
                  <a:schemeClr val="bg1"/>
                </a:solidFill>
                <a:latin typeface="Arial" panose="020B0604020202020204" pitchFamily="34" charset="0"/>
                <a:ea typeface="+mn-ea"/>
                <a:cs typeface="Arial" panose="020B0604020202020204" pitchFamily="34" charset="0"/>
              </a:rPr>
              <a:t> Swedish Research Council for Health, </a:t>
            </a:r>
            <a:r>
              <a:rPr lang="sv-SE" sz="900" kern="1200" dirty="0" err="1">
                <a:solidFill>
                  <a:schemeClr val="bg1"/>
                </a:solidFill>
                <a:latin typeface="Arial" panose="020B0604020202020204" pitchFamily="34" charset="0"/>
                <a:ea typeface="+mn-ea"/>
                <a:cs typeface="Arial" panose="020B0604020202020204" pitchFamily="34" charset="0"/>
              </a:rPr>
              <a:t>Working</a:t>
            </a:r>
            <a:r>
              <a:rPr lang="sv-SE" sz="900" kern="1200" dirty="0">
                <a:solidFill>
                  <a:schemeClr val="bg1"/>
                </a:solidFill>
                <a:latin typeface="Arial" panose="020B0604020202020204" pitchFamily="34" charset="0"/>
                <a:ea typeface="+mn-ea"/>
                <a:cs typeface="Arial" panose="020B0604020202020204" pitchFamily="34" charset="0"/>
              </a:rPr>
              <a:t> Life and Welfare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900" b="1" kern="1200" dirty="0">
                <a:solidFill>
                  <a:schemeClr val="bg1"/>
                </a:solidFill>
                <a:latin typeface="Arial" panose="020B0604020202020204" pitchFamily="34" charset="0"/>
                <a:ea typeface="+mn-ea"/>
                <a:cs typeface="Arial" panose="020B0604020202020204" pitchFamily="34" charset="0"/>
              </a:rPr>
              <a:t>www.forte.se</a:t>
            </a:r>
            <a:r>
              <a:rPr lang="sv-SE" sz="800" kern="1200" dirty="0">
                <a:solidFill>
                  <a:schemeClr val="bg1"/>
                </a:solidFill>
                <a:latin typeface="Arial" panose="020B0604020202020204" pitchFamily="34" charset="0"/>
                <a:ea typeface="+mn-ea"/>
                <a:cs typeface="Arial" panose="020B0604020202020204" pitchFamily="34" charset="0"/>
              </a:rPr>
              <a:t> </a:t>
            </a:r>
          </a:p>
          <a:p>
            <a:endParaRPr lang="sv-SE" dirty="0"/>
          </a:p>
        </p:txBody>
      </p:sp>
    </p:spTree>
    <p:extLst>
      <p:ext uri="{BB962C8B-B14F-4D97-AF65-F5344CB8AC3E}">
        <p14:creationId xmlns:p14="http://schemas.microsoft.com/office/powerpoint/2010/main" val="38964122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raditione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167110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bild med foto vit text">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2304000"/>
            <a:ext cx="9144000" cy="1901824"/>
          </a:xfrm>
        </p:spPr>
        <p:txBody>
          <a:bodyPr vert="horz" lIns="0" tIns="0" rIns="0" bIns="0" rtlCol="0" anchor="ctr" anchorCtr="0">
            <a:noAutofit/>
          </a:bodyPr>
          <a:lstStyle>
            <a:lvl1pPr algn="ctr">
              <a:defRPr lang="sv-SE" sz="6000" dirty="0">
                <a:solidFill>
                  <a:schemeClr val="bg1"/>
                </a:solidFill>
              </a:defRPr>
            </a:lvl1pPr>
          </a:lstStyle>
          <a:p>
            <a:pPr lvl="0" algn="ctr"/>
            <a:r>
              <a:rPr lang="sv-SE"/>
              <a:t>Klicka här för att ändra mall för rubrikformat</a:t>
            </a:r>
            <a:endParaRPr lang="sv-SE" dirty="0"/>
          </a:p>
        </p:txBody>
      </p:sp>
      <p:sp>
        <p:nvSpPr>
          <p:cNvPr id="3" name="Underrubrik 2"/>
          <p:cNvSpPr>
            <a:spLocks noGrp="1"/>
          </p:cNvSpPr>
          <p:nvPr>
            <p:ph type="subTitle" idx="1"/>
          </p:nvPr>
        </p:nvSpPr>
        <p:spPr>
          <a:xfrm>
            <a:off x="1524000" y="4428000"/>
            <a:ext cx="9144000" cy="177277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6" name="textruta 5">
            <a:extLst>
              <a:ext uri="{FF2B5EF4-FFF2-40B4-BE49-F238E27FC236}">
                <a16:creationId xmlns:a16="http://schemas.microsoft.com/office/drawing/2014/main" id="{C09C1719-1879-452B-AEC8-4FC343DD15C8}"/>
              </a:ext>
            </a:extLst>
          </p:cNvPr>
          <p:cNvSpPr txBox="1"/>
          <p:nvPr userDrawn="1"/>
        </p:nvSpPr>
        <p:spPr>
          <a:xfrm>
            <a:off x="0" y="-363264"/>
            <a:ext cx="12192000" cy="246221"/>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1000" dirty="0">
                <a:solidFill>
                  <a:schemeClr val="tx1">
                    <a:lumMod val="65000"/>
                    <a:lumOff val="35000"/>
                  </a:schemeClr>
                </a:solidFill>
                <a:latin typeface="+mn-lt"/>
              </a:rPr>
              <a:t>För att lägga in bakgrundsbild</a:t>
            </a:r>
            <a:r>
              <a:rPr lang="sv-SE" sz="1000" baseline="0" dirty="0">
                <a:solidFill>
                  <a:schemeClr val="tx1">
                    <a:lumMod val="65000"/>
                    <a:lumOff val="35000"/>
                  </a:schemeClr>
                </a:solidFill>
                <a:latin typeface="+mn-lt"/>
              </a:rPr>
              <a:t> – </a:t>
            </a:r>
            <a:r>
              <a:rPr lang="sv-SE" sz="1000" dirty="0">
                <a:solidFill>
                  <a:schemeClr val="tx1">
                    <a:lumMod val="65000"/>
                    <a:lumOff val="35000"/>
                  </a:schemeClr>
                </a:solidFill>
                <a:latin typeface="+mn-lt"/>
              </a:rPr>
              <a:t>Högerklicka på tomt utrymme</a:t>
            </a:r>
            <a:r>
              <a:rPr lang="sv-SE" sz="1000" baseline="0" dirty="0">
                <a:solidFill>
                  <a:schemeClr val="tx1">
                    <a:lumMod val="65000"/>
                    <a:lumOff val="35000"/>
                  </a:schemeClr>
                </a:solidFill>
                <a:latin typeface="+mn-lt"/>
              </a:rPr>
              <a:t>. Välj Formatera bakgrund/Fyllning/Bild eller strukturfyllning och välj sedan önskad bild.</a:t>
            </a:r>
            <a:endParaRPr lang="sv-SE" sz="1000" dirty="0">
              <a:solidFill>
                <a:schemeClr val="tx1">
                  <a:lumMod val="65000"/>
                  <a:lumOff val="35000"/>
                </a:schemeClr>
              </a:solidFill>
              <a:latin typeface="+mn-lt"/>
            </a:endParaRPr>
          </a:p>
        </p:txBody>
      </p:sp>
      <p:sp>
        <p:nvSpPr>
          <p:cNvPr id="9" name="textruta 8">
            <a:extLst>
              <a:ext uri="{FF2B5EF4-FFF2-40B4-BE49-F238E27FC236}">
                <a16:creationId xmlns:a16="http://schemas.microsoft.com/office/drawing/2014/main" id="{677B5D3B-BFD9-4E97-8D7A-53192E6820DF}"/>
              </a:ext>
            </a:extLst>
          </p:cNvPr>
          <p:cNvSpPr txBox="1"/>
          <p:nvPr userDrawn="1"/>
        </p:nvSpPr>
        <p:spPr>
          <a:xfrm>
            <a:off x="9645781" y="449117"/>
            <a:ext cx="2088001" cy="1065600"/>
          </a:xfrm>
          <a:prstGeom prst="rect">
            <a:avLst/>
          </a:prstGeom>
          <a:blipFill>
            <a:blip r:embed="rId2"/>
            <a:stretch>
              <a:fillRect/>
            </a:stretch>
          </a:blipFill>
        </p:spPr>
        <p:txBody>
          <a:bodyPr wrap="square" rtlCol="0">
            <a:spAutoFit/>
          </a:bodyPr>
          <a:lstStyle/>
          <a:p>
            <a:r>
              <a:rPr lang="sv-SE" dirty="0"/>
              <a:t>  </a:t>
            </a:r>
          </a:p>
        </p:txBody>
      </p:sp>
    </p:spTree>
    <p:extLst>
      <p:ext uri="{BB962C8B-B14F-4D97-AF65-F5344CB8AC3E}">
        <p14:creationId xmlns:p14="http://schemas.microsoft.com/office/powerpoint/2010/main" val="4254816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accent1"/>
        </a:solidFill>
        <a:effectLst/>
      </p:bgPr>
    </p:bg>
    <p:spTree>
      <p:nvGrpSpPr>
        <p:cNvPr id="1" name=""/>
        <p:cNvGrpSpPr/>
        <p:nvPr/>
      </p:nvGrpSpPr>
      <p:grpSpPr>
        <a:xfrm>
          <a:off x="0" y="0"/>
          <a:ext cx="0" cy="0"/>
          <a:chOff x="0" y="0"/>
          <a:chExt cx="0" cy="0"/>
        </a:xfrm>
      </p:grpSpPr>
      <p:pic>
        <p:nvPicPr>
          <p:cNvPr id="17" name="Bild 16">
            <a:extLst>
              <a:ext uri="{FF2B5EF4-FFF2-40B4-BE49-F238E27FC236}">
                <a16:creationId xmlns:a16="http://schemas.microsoft.com/office/drawing/2014/main" id="{BC6D8868-8515-4A5C-8FCD-0E00F32CAE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20"/>
            <a:ext cx="12193200" cy="6856960"/>
          </a:xfrm>
          <a:prstGeom prst="rect">
            <a:avLst/>
          </a:prstGeom>
        </p:spPr>
      </p:pic>
      <p:sp>
        <p:nvSpPr>
          <p:cNvPr id="2" name="Rubrik 1"/>
          <p:cNvSpPr>
            <a:spLocks noGrp="1"/>
          </p:cNvSpPr>
          <p:nvPr>
            <p:ph type="ctrTitle"/>
          </p:nvPr>
        </p:nvSpPr>
        <p:spPr>
          <a:xfrm>
            <a:off x="1524000" y="2304000"/>
            <a:ext cx="9144000" cy="1901824"/>
          </a:xfrm>
        </p:spPr>
        <p:txBody>
          <a:bodyPr anchor="ctr" anchorCtr="0"/>
          <a:lstStyle>
            <a:lvl1pPr algn="ctr">
              <a:defRPr sz="6000">
                <a:solidFill>
                  <a:schemeClr val="bg1"/>
                </a:solidFill>
              </a:defRPr>
            </a:lvl1pPr>
          </a:lstStyle>
          <a:p>
            <a:r>
              <a:rPr lang="sv-SE"/>
              <a:t>Klicka här för att ändra mall för rubrikformat</a:t>
            </a:r>
            <a:endParaRPr lang="sv-SE" dirty="0"/>
          </a:p>
        </p:txBody>
      </p:sp>
      <p:sp>
        <p:nvSpPr>
          <p:cNvPr id="3" name="Underrubrik 2"/>
          <p:cNvSpPr>
            <a:spLocks noGrp="1"/>
          </p:cNvSpPr>
          <p:nvPr>
            <p:ph type="subTitle" idx="1"/>
          </p:nvPr>
        </p:nvSpPr>
        <p:spPr>
          <a:xfrm>
            <a:off x="1524000" y="4428000"/>
            <a:ext cx="9144000" cy="177277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22" name="textruta 21">
            <a:extLst>
              <a:ext uri="{FF2B5EF4-FFF2-40B4-BE49-F238E27FC236}">
                <a16:creationId xmlns:a16="http://schemas.microsoft.com/office/drawing/2014/main" id="{258436A0-D004-42F2-BC20-A3D95B2E710F}"/>
              </a:ext>
            </a:extLst>
          </p:cNvPr>
          <p:cNvSpPr txBox="1"/>
          <p:nvPr userDrawn="1"/>
        </p:nvSpPr>
        <p:spPr>
          <a:xfrm>
            <a:off x="9645781" y="449117"/>
            <a:ext cx="2088001" cy="10656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rtlCol="0">
            <a:spAutoFit/>
          </a:bodyPr>
          <a:lstStyle/>
          <a:p>
            <a:r>
              <a:rPr lang="sv-SE" dirty="0"/>
              <a:t>  </a:t>
            </a:r>
          </a:p>
        </p:txBody>
      </p:sp>
    </p:spTree>
    <p:extLst>
      <p:ext uri="{BB962C8B-B14F-4D97-AF65-F5344CB8AC3E}">
        <p14:creationId xmlns:p14="http://schemas.microsoft.com/office/powerpoint/2010/main" val="2305486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Rubrikbild med foto vit text">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2304000"/>
            <a:ext cx="9144000" cy="1901824"/>
          </a:xfrm>
        </p:spPr>
        <p:txBody>
          <a:bodyPr vert="horz" lIns="0" tIns="0" rIns="0" bIns="0" rtlCol="0" anchor="ctr" anchorCtr="0">
            <a:noAutofit/>
          </a:bodyPr>
          <a:lstStyle>
            <a:lvl1pPr algn="ctr">
              <a:defRPr lang="sv-SE" sz="6000" dirty="0">
                <a:solidFill>
                  <a:schemeClr val="bg1"/>
                </a:solidFill>
              </a:defRPr>
            </a:lvl1pPr>
          </a:lstStyle>
          <a:p>
            <a:pPr lvl="0" algn="ctr"/>
            <a:r>
              <a:rPr lang="sv-SE"/>
              <a:t>Klicka här för att ändra mall för rubrikformat</a:t>
            </a:r>
            <a:endParaRPr lang="sv-SE" dirty="0"/>
          </a:p>
        </p:txBody>
      </p:sp>
      <p:sp>
        <p:nvSpPr>
          <p:cNvPr id="3" name="Underrubrik 2"/>
          <p:cNvSpPr>
            <a:spLocks noGrp="1"/>
          </p:cNvSpPr>
          <p:nvPr>
            <p:ph type="subTitle" idx="1"/>
          </p:nvPr>
        </p:nvSpPr>
        <p:spPr>
          <a:xfrm>
            <a:off x="1524000" y="4428000"/>
            <a:ext cx="9144000" cy="177277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6" name="textruta 5">
            <a:extLst>
              <a:ext uri="{FF2B5EF4-FFF2-40B4-BE49-F238E27FC236}">
                <a16:creationId xmlns:a16="http://schemas.microsoft.com/office/drawing/2014/main" id="{C09C1719-1879-452B-AEC8-4FC343DD15C8}"/>
              </a:ext>
            </a:extLst>
          </p:cNvPr>
          <p:cNvSpPr txBox="1"/>
          <p:nvPr userDrawn="1"/>
        </p:nvSpPr>
        <p:spPr>
          <a:xfrm>
            <a:off x="0" y="-363264"/>
            <a:ext cx="12192000" cy="246221"/>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1000" dirty="0">
                <a:solidFill>
                  <a:schemeClr val="tx1">
                    <a:lumMod val="65000"/>
                    <a:lumOff val="35000"/>
                  </a:schemeClr>
                </a:solidFill>
                <a:latin typeface="+mn-lt"/>
              </a:rPr>
              <a:t>För att lägga in bakgrundsbild</a:t>
            </a:r>
            <a:r>
              <a:rPr lang="sv-SE" sz="1000" baseline="0" dirty="0">
                <a:solidFill>
                  <a:schemeClr val="tx1">
                    <a:lumMod val="65000"/>
                    <a:lumOff val="35000"/>
                  </a:schemeClr>
                </a:solidFill>
                <a:latin typeface="+mn-lt"/>
              </a:rPr>
              <a:t> – </a:t>
            </a:r>
            <a:r>
              <a:rPr lang="sv-SE" sz="1000" dirty="0">
                <a:solidFill>
                  <a:schemeClr val="tx1">
                    <a:lumMod val="65000"/>
                    <a:lumOff val="35000"/>
                  </a:schemeClr>
                </a:solidFill>
                <a:latin typeface="+mn-lt"/>
              </a:rPr>
              <a:t>Högerklicka på tomt utrymme</a:t>
            </a:r>
            <a:r>
              <a:rPr lang="sv-SE" sz="1000" baseline="0" dirty="0">
                <a:solidFill>
                  <a:schemeClr val="tx1">
                    <a:lumMod val="65000"/>
                    <a:lumOff val="35000"/>
                  </a:schemeClr>
                </a:solidFill>
                <a:latin typeface="+mn-lt"/>
              </a:rPr>
              <a:t>. Välj Formatera bakgrund/Fyllning/Bild eller strukturfyllning och välj sedan önskad bild.</a:t>
            </a:r>
            <a:endParaRPr lang="sv-SE" sz="1000" dirty="0">
              <a:solidFill>
                <a:schemeClr val="tx1">
                  <a:lumMod val="65000"/>
                  <a:lumOff val="35000"/>
                </a:schemeClr>
              </a:solidFill>
              <a:latin typeface="+mn-lt"/>
            </a:endParaRPr>
          </a:p>
        </p:txBody>
      </p:sp>
      <p:sp>
        <p:nvSpPr>
          <p:cNvPr id="9" name="textruta 8">
            <a:extLst>
              <a:ext uri="{FF2B5EF4-FFF2-40B4-BE49-F238E27FC236}">
                <a16:creationId xmlns:a16="http://schemas.microsoft.com/office/drawing/2014/main" id="{677B5D3B-BFD9-4E97-8D7A-53192E6820DF}"/>
              </a:ext>
            </a:extLst>
          </p:cNvPr>
          <p:cNvSpPr txBox="1"/>
          <p:nvPr userDrawn="1"/>
        </p:nvSpPr>
        <p:spPr>
          <a:xfrm>
            <a:off x="9645781" y="449117"/>
            <a:ext cx="2088001" cy="10656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rtlCol="0">
            <a:spAutoFit/>
          </a:bodyPr>
          <a:lstStyle/>
          <a:p>
            <a:r>
              <a:rPr lang="sv-SE" dirty="0"/>
              <a:t>  </a:t>
            </a:r>
          </a:p>
        </p:txBody>
      </p:sp>
    </p:spTree>
    <p:extLst>
      <p:ext uri="{BB962C8B-B14F-4D97-AF65-F5344CB8AC3E}">
        <p14:creationId xmlns:p14="http://schemas.microsoft.com/office/powerpoint/2010/main" val="2965855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Rubrikbild med foto svart text">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2304000"/>
            <a:ext cx="9144000" cy="1901824"/>
          </a:xfrm>
        </p:spPr>
        <p:txBody>
          <a:bodyPr vert="horz" lIns="0" tIns="0" rIns="0" bIns="0" rtlCol="0" anchor="ctr" anchorCtr="0">
            <a:noAutofit/>
          </a:bodyPr>
          <a:lstStyle>
            <a:lvl1pPr algn="ctr">
              <a:defRPr lang="sv-SE" sz="6000" dirty="0">
                <a:solidFill>
                  <a:schemeClr val="tx1"/>
                </a:solidFill>
              </a:defRPr>
            </a:lvl1pPr>
          </a:lstStyle>
          <a:p>
            <a:pPr lvl="0" algn="ctr"/>
            <a:r>
              <a:rPr lang="sv-SE"/>
              <a:t>Klicka här för att ändra mall för rubrikformat</a:t>
            </a:r>
            <a:endParaRPr lang="sv-SE" dirty="0"/>
          </a:p>
        </p:txBody>
      </p:sp>
      <p:sp>
        <p:nvSpPr>
          <p:cNvPr id="3" name="Underrubrik 2"/>
          <p:cNvSpPr>
            <a:spLocks noGrp="1"/>
          </p:cNvSpPr>
          <p:nvPr>
            <p:ph type="subTitle" idx="1"/>
          </p:nvPr>
        </p:nvSpPr>
        <p:spPr>
          <a:xfrm>
            <a:off x="1524000" y="4428000"/>
            <a:ext cx="9144000" cy="1772775"/>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6" name="textruta 5">
            <a:extLst>
              <a:ext uri="{FF2B5EF4-FFF2-40B4-BE49-F238E27FC236}">
                <a16:creationId xmlns:a16="http://schemas.microsoft.com/office/drawing/2014/main" id="{C09C1719-1879-452B-AEC8-4FC343DD15C8}"/>
              </a:ext>
            </a:extLst>
          </p:cNvPr>
          <p:cNvSpPr txBox="1"/>
          <p:nvPr userDrawn="1"/>
        </p:nvSpPr>
        <p:spPr>
          <a:xfrm>
            <a:off x="0" y="-363264"/>
            <a:ext cx="12192000" cy="246221"/>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1000" dirty="0">
                <a:solidFill>
                  <a:schemeClr val="tx1">
                    <a:lumMod val="65000"/>
                    <a:lumOff val="35000"/>
                  </a:schemeClr>
                </a:solidFill>
                <a:latin typeface="+mn-lt"/>
              </a:rPr>
              <a:t>För att lägga in bakgrundsbild</a:t>
            </a:r>
            <a:r>
              <a:rPr lang="sv-SE" sz="1000" baseline="0" dirty="0">
                <a:solidFill>
                  <a:schemeClr val="tx1">
                    <a:lumMod val="65000"/>
                    <a:lumOff val="35000"/>
                  </a:schemeClr>
                </a:solidFill>
                <a:latin typeface="+mn-lt"/>
              </a:rPr>
              <a:t> – </a:t>
            </a:r>
            <a:r>
              <a:rPr lang="sv-SE" sz="1000" dirty="0">
                <a:solidFill>
                  <a:schemeClr val="tx1">
                    <a:lumMod val="65000"/>
                    <a:lumOff val="35000"/>
                  </a:schemeClr>
                </a:solidFill>
                <a:latin typeface="+mn-lt"/>
              </a:rPr>
              <a:t>Högerklicka på tomt utrymme</a:t>
            </a:r>
            <a:r>
              <a:rPr lang="sv-SE" sz="1000" baseline="0" dirty="0">
                <a:solidFill>
                  <a:schemeClr val="tx1">
                    <a:lumMod val="65000"/>
                    <a:lumOff val="35000"/>
                  </a:schemeClr>
                </a:solidFill>
                <a:latin typeface="+mn-lt"/>
              </a:rPr>
              <a:t>. Välj Formatera bakgrund/Fyllning/Bild eller strukturfyllning och välj sedan önskad bild.</a:t>
            </a:r>
            <a:endParaRPr lang="sv-SE" sz="1000" dirty="0">
              <a:solidFill>
                <a:schemeClr val="tx1">
                  <a:lumMod val="65000"/>
                  <a:lumOff val="35000"/>
                </a:schemeClr>
              </a:solidFill>
              <a:latin typeface="+mn-lt"/>
            </a:endParaRPr>
          </a:p>
        </p:txBody>
      </p:sp>
      <p:sp>
        <p:nvSpPr>
          <p:cNvPr id="9" name="textruta 8">
            <a:extLst>
              <a:ext uri="{FF2B5EF4-FFF2-40B4-BE49-F238E27FC236}">
                <a16:creationId xmlns:a16="http://schemas.microsoft.com/office/drawing/2014/main" id="{677B5D3B-BFD9-4E97-8D7A-53192E6820DF}"/>
              </a:ext>
            </a:extLst>
          </p:cNvPr>
          <p:cNvSpPr txBox="1"/>
          <p:nvPr userDrawn="1"/>
        </p:nvSpPr>
        <p:spPr>
          <a:xfrm>
            <a:off x="9645781" y="449117"/>
            <a:ext cx="2088001" cy="10656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rtlCol="0">
            <a:spAutoFit/>
          </a:bodyPr>
          <a:lstStyle/>
          <a:p>
            <a:r>
              <a:rPr lang="sv-SE" dirty="0"/>
              <a:t>  </a:t>
            </a:r>
          </a:p>
        </p:txBody>
      </p:sp>
    </p:spTree>
    <p:extLst>
      <p:ext uri="{BB962C8B-B14F-4D97-AF65-F5344CB8AC3E}">
        <p14:creationId xmlns:p14="http://schemas.microsoft.com/office/powerpoint/2010/main" val="3114672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 innehåll">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mall för rubrikformat</a:t>
            </a:r>
            <a:endParaRPr lang="sv-SE" dirty="0"/>
          </a:p>
        </p:txBody>
      </p:sp>
      <p:sp>
        <p:nvSpPr>
          <p:cNvPr id="8" name="Platshållare för datum 7"/>
          <p:cNvSpPr>
            <a:spLocks noGrp="1"/>
          </p:cNvSpPr>
          <p:nvPr>
            <p:ph type="dt" sz="half" idx="10"/>
          </p:nvPr>
        </p:nvSpPr>
        <p:spPr/>
        <p:txBody>
          <a:bodyPr/>
          <a:lstStyle/>
          <a:p>
            <a:endParaRPr lang="sv-SE" dirty="0"/>
          </a:p>
        </p:txBody>
      </p:sp>
      <p:sp>
        <p:nvSpPr>
          <p:cNvPr id="9" name="Platshållare för sidfot 8"/>
          <p:cNvSpPr>
            <a:spLocks noGrp="1"/>
          </p:cNvSpPr>
          <p:nvPr>
            <p:ph type="ftr" sz="quarter" idx="11"/>
          </p:nvPr>
        </p:nvSpPr>
        <p:spPr/>
        <p:txBody>
          <a:bodyPr/>
          <a:lstStyle/>
          <a:p>
            <a:r>
              <a:rPr lang="sv-SE" dirty="0"/>
              <a:t>Presentationens namn</a:t>
            </a:r>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3" name="Platshållare för innehåll 2">
            <a:extLst>
              <a:ext uri="{FF2B5EF4-FFF2-40B4-BE49-F238E27FC236}">
                <a16:creationId xmlns:a16="http://schemas.microsoft.com/office/drawing/2014/main" id="{40B14F9F-EF14-4BF9-A470-53C3319EA5EC}"/>
              </a:ext>
            </a:extLst>
          </p:cNvPr>
          <p:cNvSpPr>
            <a:spLocks noGrp="1"/>
          </p:cNvSpPr>
          <p:nvPr>
            <p:ph sz="quarter" idx="13"/>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909540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ubrik + innehåll + bild Ljus">
    <p:spTree>
      <p:nvGrpSpPr>
        <p:cNvPr id="1" name=""/>
        <p:cNvGrpSpPr/>
        <p:nvPr/>
      </p:nvGrpSpPr>
      <p:grpSpPr>
        <a:xfrm>
          <a:off x="0" y="0"/>
          <a:ext cx="0" cy="0"/>
          <a:chOff x="0" y="0"/>
          <a:chExt cx="0" cy="0"/>
        </a:xfrm>
      </p:grpSpPr>
      <p:sp>
        <p:nvSpPr>
          <p:cNvPr id="7" name="Rubrik 6"/>
          <p:cNvSpPr>
            <a:spLocks noGrp="1"/>
          </p:cNvSpPr>
          <p:nvPr>
            <p:ph type="title"/>
          </p:nvPr>
        </p:nvSpPr>
        <p:spPr>
          <a:xfrm>
            <a:off x="839790" y="690177"/>
            <a:ext cx="4896000" cy="1008000"/>
          </a:xfrm>
        </p:spPr>
        <p:txBody>
          <a:bodyPr/>
          <a:lstStyle/>
          <a:p>
            <a:r>
              <a:rPr lang="sv-SE"/>
              <a:t>Klicka här för att ändra mall för rubrikformat</a:t>
            </a:r>
            <a:endParaRPr lang="sv-SE" dirty="0"/>
          </a:p>
        </p:txBody>
      </p:sp>
      <p:sp>
        <p:nvSpPr>
          <p:cNvPr id="8" name="Platshållare för datum 7"/>
          <p:cNvSpPr>
            <a:spLocks noGrp="1"/>
          </p:cNvSpPr>
          <p:nvPr>
            <p:ph type="dt" sz="half" idx="10"/>
          </p:nvPr>
        </p:nvSpPr>
        <p:spPr>
          <a:xfrm>
            <a:off x="5649142" y="6957942"/>
            <a:ext cx="900000" cy="126000"/>
          </a:xfrm>
        </p:spPr>
        <p:txBody>
          <a:bodyPr/>
          <a:lstStyle/>
          <a:p>
            <a:endParaRPr lang="sv-SE" dirty="0"/>
          </a:p>
        </p:txBody>
      </p:sp>
      <p:sp>
        <p:nvSpPr>
          <p:cNvPr id="9" name="Platshållare för sidfot 8"/>
          <p:cNvSpPr>
            <a:spLocks noGrp="1"/>
          </p:cNvSpPr>
          <p:nvPr>
            <p:ph type="ftr" sz="quarter" idx="11"/>
          </p:nvPr>
        </p:nvSpPr>
        <p:spPr/>
        <p:txBody>
          <a:bodyPr/>
          <a:lstStyle/>
          <a:p>
            <a:r>
              <a:rPr lang="sv-SE" dirty="0"/>
              <a:t>Presentationens namn</a:t>
            </a:r>
          </a:p>
        </p:txBody>
      </p:sp>
      <p:sp>
        <p:nvSpPr>
          <p:cNvPr id="10" name="Platshållare för bildnummer 9"/>
          <p:cNvSpPr>
            <a:spLocks noGrp="1"/>
          </p:cNvSpPr>
          <p:nvPr>
            <p:ph type="sldNum" sz="quarter" idx="12"/>
          </p:nvPr>
        </p:nvSpPr>
        <p:spPr>
          <a:xfrm>
            <a:off x="5649142" y="7084355"/>
            <a:ext cx="900000" cy="126000"/>
          </a:xfrm>
        </p:spPr>
        <p:txBody>
          <a:bodyPr/>
          <a:lstStyle/>
          <a:p>
            <a:fld id="{E8645303-2AAE-45D1-913A-B06AE6474513}" type="slidenum">
              <a:rPr lang="sv-SE" smtClean="0"/>
              <a:t>‹#›</a:t>
            </a:fld>
            <a:endParaRPr lang="sv-SE" dirty="0"/>
          </a:p>
        </p:txBody>
      </p:sp>
      <p:sp>
        <p:nvSpPr>
          <p:cNvPr id="3" name="Platshållare för innehåll 2">
            <a:extLst>
              <a:ext uri="{FF2B5EF4-FFF2-40B4-BE49-F238E27FC236}">
                <a16:creationId xmlns:a16="http://schemas.microsoft.com/office/drawing/2014/main" id="{40B14F9F-EF14-4BF9-A470-53C3319EA5EC}"/>
              </a:ext>
            </a:extLst>
          </p:cNvPr>
          <p:cNvSpPr>
            <a:spLocks noGrp="1"/>
          </p:cNvSpPr>
          <p:nvPr>
            <p:ph sz="quarter" idx="13" hasCustomPrompt="1"/>
          </p:nvPr>
        </p:nvSpPr>
        <p:spPr>
          <a:xfrm>
            <a:off x="839786" y="2276475"/>
            <a:ext cx="4896000" cy="3924299"/>
          </a:xfrm>
        </p:spPr>
        <p:txBody>
          <a:bodyPr/>
          <a:lstStyle>
            <a:lvl1pPr>
              <a:defRPr sz="2000"/>
            </a:lvl1pPr>
            <a:lvl2pPr>
              <a:defRPr sz="2000"/>
            </a:lvl2pPr>
            <a:lvl3pPr>
              <a:defRPr sz="2000"/>
            </a:lvl3pPr>
            <a:lvl4pPr>
              <a:defRPr sz="2000"/>
            </a:lvl4pPr>
            <a:lvl5pPr>
              <a:defRPr sz="2000"/>
            </a:lvl5pPr>
          </a:lstStyle>
          <a:p>
            <a:pPr lvl="0"/>
            <a:r>
              <a:rPr lang="sv-SE" dirty="0"/>
              <a:t>Nivå 1</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bild 3">
            <a:extLst>
              <a:ext uri="{FF2B5EF4-FFF2-40B4-BE49-F238E27FC236}">
                <a16:creationId xmlns:a16="http://schemas.microsoft.com/office/drawing/2014/main" id="{2B674A05-7754-48C4-8D95-1BCE4288D527}"/>
              </a:ext>
            </a:extLst>
          </p:cNvPr>
          <p:cNvSpPr>
            <a:spLocks noGrp="1"/>
          </p:cNvSpPr>
          <p:nvPr>
            <p:ph type="pic" sz="quarter" idx="14"/>
          </p:nvPr>
        </p:nvSpPr>
        <p:spPr>
          <a:xfrm>
            <a:off x="6096000" y="0"/>
            <a:ext cx="6096000" cy="6858000"/>
          </a:xfrm>
          <a:solidFill>
            <a:schemeClr val="accent6">
              <a:lumMod val="20000"/>
              <a:lumOff val="80000"/>
            </a:schemeClr>
          </a:solidFill>
        </p:spPr>
        <p:txBody>
          <a:bodyPr lIns="180000" tIns="180000" rIns="180000" bIns="180000"/>
          <a:lstStyle/>
          <a:p>
            <a:r>
              <a:rPr lang="sv-SE"/>
              <a:t>Klicka på ikonen för att lägga till en bild</a:t>
            </a:r>
          </a:p>
        </p:txBody>
      </p:sp>
      <p:sp>
        <p:nvSpPr>
          <p:cNvPr id="11" name="Platshållare för text 4">
            <a:extLst>
              <a:ext uri="{FF2B5EF4-FFF2-40B4-BE49-F238E27FC236}">
                <a16:creationId xmlns:a16="http://schemas.microsoft.com/office/drawing/2014/main" id="{523DC997-D5E1-4E72-A620-DC26C2A07B06}"/>
              </a:ext>
            </a:extLst>
          </p:cNvPr>
          <p:cNvSpPr>
            <a:spLocks noGrp="1"/>
          </p:cNvSpPr>
          <p:nvPr>
            <p:ph type="body" sz="quarter" idx="15" hasCustomPrompt="1"/>
          </p:nvPr>
        </p:nvSpPr>
        <p:spPr>
          <a:xfrm>
            <a:off x="11150395" y="6416675"/>
            <a:ext cx="814593" cy="252413"/>
          </a:xfrm>
          <a:blipFill>
            <a:blip r:embed="rId2" cstate="screen">
              <a:extLst>
                <a:ext uri="{28A0092B-C50C-407E-A947-70E740481C1C}">
                  <a14:useLocalDpi xmlns:a14="http://schemas.microsoft.com/office/drawing/2010/main"/>
                </a:ext>
              </a:extLst>
            </a:blip>
            <a:stretch>
              <a:fillRect/>
            </a:stretch>
          </a:blipFill>
        </p:spPr>
        <p:txBody>
          <a:bodyPr/>
          <a:lstStyle>
            <a:lvl1pPr>
              <a:defRPr/>
            </a:lvl1pPr>
          </a:lstStyle>
          <a:p>
            <a:pPr lvl="0"/>
            <a:r>
              <a:rPr lang="sv-SE" dirty="0"/>
              <a:t>   </a:t>
            </a:r>
          </a:p>
        </p:txBody>
      </p:sp>
    </p:spTree>
    <p:extLst>
      <p:ext uri="{BB962C8B-B14F-4D97-AF65-F5344CB8AC3E}">
        <p14:creationId xmlns:p14="http://schemas.microsoft.com/office/powerpoint/2010/main" val="15849392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 + innehåll + bild Mörk">
    <p:bg>
      <p:bgPr>
        <a:solidFill>
          <a:schemeClr val="tx2"/>
        </a:solidFill>
        <a:effectLst/>
      </p:bgPr>
    </p:bg>
    <p:spTree>
      <p:nvGrpSpPr>
        <p:cNvPr id="1" name=""/>
        <p:cNvGrpSpPr/>
        <p:nvPr/>
      </p:nvGrpSpPr>
      <p:grpSpPr>
        <a:xfrm>
          <a:off x="0" y="0"/>
          <a:ext cx="0" cy="0"/>
          <a:chOff x="0" y="0"/>
          <a:chExt cx="0" cy="0"/>
        </a:xfrm>
      </p:grpSpPr>
      <p:sp>
        <p:nvSpPr>
          <p:cNvPr id="7" name="Rubrik 6"/>
          <p:cNvSpPr>
            <a:spLocks noGrp="1"/>
          </p:cNvSpPr>
          <p:nvPr>
            <p:ph type="title"/>
          </p:nvPr>
        </p:nvSpPr>
        <p:spPr>
          <a:xfrm>
            <a:off x="839790" y="690177"/>
            <a:ext cx="4896000" cy="1008000"/>
          </a:xfrm>
        </p:spPr>
        <p:txBody>
          <a:bodyPr/>
          <a:lstStyle>
            <a:lvl1pPr>
              <a:defRPr>
                <a:solidFill>
                  <a:schemeClr val="bg1"/>
                </a:solidFill>
              </a:defRPr>
            </a:lvl1pPr>
          </a:lstStyle>
          <a:p>
            <a:r>
              <a:rPr lang="sv-SE"/>
              <a:t>Klicka här för att ändra mall för rubrikformat</a:t>
            </a:r>
            <a:endParaRPr lang="sv-SE" dirty="0"/>
          </a:p>
        </p:txBody>
      </p:sp>
      <p:sp>
        <p:nvSpPr>
          <p:cNvPr id="8" name="Platshållare för datum 7"/>
          <p:cNvSpPr>
            <a:spLocks noGrp="1"/>
          </p:cNvSpPr>
          <p:nvPr>
            <p:ph type="dt" sz="half" idx="10"/>
          </p:nvPr>
        </p:nvSpPr>
        <p:spPr>
          <a:xfrm>
            <a:off x="5649142" y="6957942"/>
            <a:ext cx="900000" cy="126000"/>
          </a:xfrm>
        </p:spPr>
        <p:txBody>
          <a:bodyPr/>
          <a:lstStyle/>
          <a:p>
            <a:endParaRPr lang="sv-SE" dirty="0"/>
          </a:p>
        </p:txBody>
      </p:sp>
      <p:sp>
        <p:nvSpPr>
          <p:cNvPr id="9" name="Platshållare för sidfot 8"/>
          <p:cNvSpPr>
            <a:spLocks noGrp="1"/>
          </p:cNvSpPr>
          <p:nvPr>
            <p:ph type="ftr" sz="quarter" idx="11"/>
          </p:nvPr>
        </p:nvSpPr>
        <p:spPr/>
        <p:txBody>
          <a:bodyPr/>
          <a:lstStyle>
            <a:lvl1pPr>
              <a:defRPr>
                <a:solidFill>
                  <a:schemeClr val="bg1"/>
                </a:solidFill>
              </a:defRPr>
            </a:lvl1pPr>
          </a:lstStyle>
          <a:p>
            <a:r>
              <a:rPr lang="sv-SE" dirty="0"/>
              <a:t>Presentationens namn</a:t>
            </a:r>
          </a:p>
        </p:txBody>
      </p:sp>
      <p:sp>
        <p:nvSpPr>
          <p:cNvPr id="10" name="Platshållare för bildnummer 9"/>
          <p:cNvSpPr>
            <a:spLocks noGrp="1"/>
          </p:cNvSpPr>
          <p:nvPr>
            <p:ph type="sldNum" sz="quarter" idx="12"/>
          </p:nvPr>
        </p:nvSpPr>
        <p:spPr>
          <a:xfrm>
            <a:off x="5649142" y="7084355"/>
            <a:ext cx="900000" cy="126000"/>
          </a:xfrm>
        </p:spPr>
        <p:txBody>
          <a:bodyPr/>
          <a:lstStyle/>
          <a:p>
            <a:fld id="{E8645303-2AAE-45D1-913A-B06AE6474513}" type="slidenum">
              <a:rPr lang="sv-SE" smtClean="0"/>
              <a:t>‹#›</a:t>
            </a:fld>
            <a:endParaRPr lang="sv-SE" dirty="0"/>
          </a:p>
        </p:txBody>
      </p:sp>
      <p:sp>
        <p:nvSpPr>
          <p:cNvPr id="3" name="Platshållare för innehåll 2">
            <a:extLst>
              <a:ext uri="{FF2B5EF4-FFF2-40B4-BE49-F238E27FC236}">
                <a16:creationId xmlns:a16="http://schemas.microsoft.com/office/drawing/2014/main" id="{40B14F9F-EF14-4BF9-A470-53C3319EA5EC}"/>
              </a:ext>
            </a:extLst>
          </p:cNvPr>
          <p:cNvSpPr>
            <a:spLocks noGrp="1"/>
          </p:cNvSpPr>
          <p:nvPr>
            <p:ph sz="quarter" idx="13" hasCustomPrompt="1"/>
          </p:nvPr>
        </p:nvSpPr>
        <p:spPr>
          <a:xfrm>
            <a:off x="839786" y="2276475"/>
            <a:ext cx="4896000" cy="3924299"/>
          </a:xfrm>
        </p:spPr>
        <p:txBody>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sv-SE" dirty="0"/>
              <a:t>Nivå 1</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bild 3">
            <a:extLst>
              <a:ext uri="{FF2B5EF4-FFF2-40B4-BE49-F238E27FC236}">
                <a16:creationId xmlns:a16="http://schemas.microsoft.com/office/drawing/2014/main" id="{2B674A05-7754-48C4-8D95-1BCE4288D527}"/>
              </a:ext>
            </a:extLst>
          </p:cNvPr>
          <p:cNvSpPr>
            <a:spLocks noGrp="1"/>
          </p:cNvSpPr>
          <p:nvPr>
            <p:ph type="pic" sz="quarter" idx="14"/>
          </p:nvPr>
        </p:nvSpPr>
        <p:spPr>
          <a:xfrm>
            <a:off x="6096000" y="0"/>
            <a:ext cx="6096000" cy="6858000"/>
          </a:xfrm>
          <a:solidFill>
            <a:schemeClr val="accent6">
              <a:lumMod val="20000"/>
              <a:lumOff val="80000"/>
            </a:schemeClr>
          </a:solidFill>
        </p:spPr>
        <p:txBody>
          <a:bodyPr lIns="180000" tIns="180000" rIns="180000" bIns="180000"/>
          <a:lstStyle/>
          <a:p>
            <a:r>
              <a:rPr lang="sv-SE"/>
              <a:t>Klicka på ikonen för att lägga till en bild</a:t>
            </a:r>
          </a:p>
        </p:txBody>
      </p:sp>
      <p:sp>
        <p:nvSpPr>
          <p:cNvPr id="11" name="Platshållare för text 4">
            <a:extLst>
              <a:ext uri="{FF2B5EF4-FFF2-40B4-BE49-F238E27FC236}">
                <a16:creationId xmlns:a16="http://schemas.microsoft.com/office/drawing/2014/main" id="{523DC997-D5E1-4E72-A620-DC26C2A07B06}"/>
              </a:ext>
            </a:extLst>
          </p:cNvPr>
          <p:cNvSpPr>
            <a:spLocks noGrp="1"/>
          </p:cNvSpPr>
          <p:nvPr>
            <p:ph type="body" sz="quarter" idx="15" hasCustomPrompt="1"/>
          </p:nvPr>
        </p:nvSpPr>
        <p:spPr>
          <a:xfrm>
            <a:off x="11150395" y="6416675"/>
            <a:ext cx="814593" cy="252413"/>
          </a:xfrm>
          <a:blipFill>
            <a:blip r:embed="rId2" cstate="screen">
              <a:extLst>
                <a:ext uri="{28A0092B-C50C-407E-A947-70E740481C1C}">
                  <a14:useLocalDpi xmlns:a14="http://schemas.microsoft.com/office/drawing/2010/main"/>
                </a:ext>
              </a:extLst>
            </a:blip>
            <a:stretch>
              <a:fillRect/>
            </a:stretch>
          </a:blipFill>
        </p:spPr>
        <p:txBody>
          <a:bodyPr/>
          <a:lstStyle>
            <a:lvl1pPr>
              <a:defRPr/>
            </a:lvl1pPr>
          </a:lstStyle>
          <a:p>
            <a:pPr lvl="0"/>
            <a:r>
              <a:rPr lang="sv-SE" dirty="0"/>
              <a:t>   </a:t>
            </a:r>
          </a:p>
        </p:txBody>
      </p:sp>
    </p:spTree>
    <p:extLst>
      <p:ext uri="{BB962C8B-B14F-4D97-AF65-F5344CB8AC3E}">
        <p14:creationId xmlns:p14="http://schemas.microsoft.com/office/powerpoint/2010/main" val="28245183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 innehåll 2/3">
    <p:spTree>
      <p:nvGrpSpPr>
        <p:cNvPr id="1" name=""/>
        <p:cNvGrpSpPr/>
        <p:nvPr/>
      </p:nvGrpSpPr>
      <p:grpSpPr>
        <a:xfrm>
          <a:off x="0" y="0"/>
          <a:ext cx="0" cy="0"/>
          <a:chOff x="0" y="0"/>
          <a:chExt cx="0" cy="0"/>
        </a:xfrm>
      </p:grpSpPr>
      <p:sp>
        <p:nvSpPr>
          <p:cNvPr id="7" name="Rubrik 6"/>
          <p:cNvSpPr>
            <a:spLocks noGrp="1"/>
          </p:cNvSpPr>
          <p:nvPr>
            <p:ph type="title"/>
          </p:nvPr>
        </p:nvSpPr>
        <p:spPr>
          <a:xfrm>
            <a:off x="839789" y="690177"/>
            <a:ext cx="7199998" cy="1008000"/>
          </a:xfrm>
        </p:spPr>
        <p:txBody>
          <a:bodyPr/>
          <a:lstStyle/>
          <a:p>
            <a:r>
              <a:rPr lang="sv-SE"/>
              <a:t>Klicka här för att ändra mall för rubrikformat</a:t>
            </a:r>
            <a:endParaRPr lang="sv-SE" dirty="0"/>
          </a:p>
        </p:txBody>
      </p:sp>
      <p:sp>
        <p:nvSpPr>
          <p:cNvPr id="8" name="Platshållare för datum 7"/>
          <p:cNvSpPr>
            <a:spLocks noGrp="1"/>
          </p:cNvSpPr>
          <p:nvPr>
            <p:ph type="dt" sz="half" idx="10"/>
          </p:nvPr>
        </p:nvSpPr>
        <p:spPr/>
        <p:txBody>
          <a:bodyPr/>
          <a:lstStyle/>
          <a:p>
            <a:endParaRPr lang="sv-SE" dirty="0"/>
          </a:p>
        </p:txBody>
      </p:sp>
      <p:sp>
        <p:nvSpPr>
          <p:cNvPr id="9" name="Platshållare för sidfot 8"/>
          <p:cNvSpPr>
            <a:spLocks noGrp="1"/>
          </p:cNvSpPr>
          <p:nvPr>
            <p:ph type="ftr" sz="quarter" idx="11"/>
          </p:nvPr>
        </p:nvSpPr>
        <p:spPr/>
        <p:txBody>
          <a:bodyPr/>
          <a:lstStyle/>
          <a:p>
            <a:r>
              <a:rPr lang="sv-SE" dirty="0"/>
              <a:t>Presentationens namn</a:t>
            </a:r>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3" name="Platshållare för innehåll 2">
            <a:extLst>
              <a:ext uri="{FF2B5EF4-FFF2-40B4-BE49-F238E27FC236}">
                <a16:creationId xmlns:a16="http://schemas.microsoft.com/office/drawing/2014/main" id="{40B14F9F-EF14-4BF9-A470-53C3319EA5EC}"/>
              </a:ext>
            </a:extLst>
          </p:cNvPr>
          <p:cNvSpPr>
            <a:spLocks noGrp="1"/>
          </p:cNvSpPr>
          <p:nvPr>
            <p:ph sz="quarter" idx="13" hasCustomPrompt="1"/>
          </p:nvPr>
        </p:nvSpPr>
        <p:spPr>
          <a:xfrm>
            <a:off x="839786" y="2276475"/>
            <a:ext cx="7200000" cy="3924299"/>
          </a:xfrm>
        </p:spPr>
        <p:txBody>
          <a:bodyPr/>
          <a:lstStyle>
            <a:lvl1pPr>
              <a:defRPr/>
            </a:lvl1pPr>
          </a:lstStyle>
          <a:p>
            <a:pPr lvl="0"/>
            <a:r>
              <a:rPr lang="sv-SE" dirty="0"/>
              <a:t>Nivå 1</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0619449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 + innehåll + citat">
    <p:spTree>
      <p:nvGrpSpPr>
        <p:cNvPr id="1" name=""/>
        <p:cNvGrpSpPr/>
        <p:nvPr/>
      </p:nvGrpSpPr>
      <p:grpSpPr>
        <a:xfrm>
          <a:off x="0" y="0"/>
          <a:ext cx="0" cy="0"/>
          <a:chOff x="0" y="0"/>
          <a:chExt cx="0" cy="0"/>
        </a:xfrm>
      </p:grpSpPr>
      <p:sp>
        <p:nvSpPr>
          <p:cNvPr id="7" name="Rubrik 6"/>
          <p:cNvSpPr>
            <a:spLocks noGrp="1"/>
          </p:cNvSpPr>
          <p:nvPr>
            <p:ph type="title"/>
          </p:nvPr>
        </p:nvSpPr>
        <p:spPr>
          <a:xfrm>
            <a:off x="839789" y="690177"/>
            <a:ext cx="7199998" cy="1008000"/>
          </a:xfrm>
        </p:spPr>
        <p:txBody>
          <a:bodyPr/>
          <a:lstStyle/>
          <a:p>
            <a:r>
              <a:rPr lang="sv-SE"/>
              <a:t>Klicka här för att ändra mall för rubrikformat</a:t>
            </a:r>
            <a:endParaRPr lang="sv-SE" dirty="0"/>
          </a:p>
        </p:txBody>
      </p:sp>
      <p:sp>
        <p:nvSpPr>
          <p:cNvPr id="8" name="Platshållare för datum 7"/>
          <p:cNvSpPr>
            <a:spLocks noGrp="1"/>
          </p:cNvSpPr>
          <p:nvPr>
            <p:ph type="dt" sz="half" idx="10"/>
          </p:nvPr>
        </p:nvSpPr>
        <p:spPr/>
        <p:txBody>
          <a:bodyPr/>
          <a:lstStyle/>
          <a:p>
            <a:endParaRPr lang="sv-SE" dirty="0"/>
          </a:p>
        </p:txBody>
      </p:sp>
      <p:sp>
        <p:nvSpPr>
          <p:cNvPr id="9" name="Platshållare för sidfot 8"/>
          <p:cNvSpPr>
            <a:spLocks noGrp="1"/>
          </p:cNvSpPr>
          <p:nvPr>
            <p:ph type="ftr" sz="quarter" idx="11"/>
          </p:nvPr>
        </p:nvSpPr>
        <p:spPr/>
        <p:txBody>
          <a:bodyPr/>
          <a:lstStyle/>
          <a:p>
            <a:r>
              <a:rPr lang="sv-SE" dirty="0"/>
              <a:t>Presentationens namn</a:t>
            </a:r>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3" name="Platshållare för innehåll 2">
            <a:extLst>
              <a:ext uri="{FF2B5EF4-FFF2-40B4-BE49-F238E27FC236}">
                <a16:creationId xmlns:a16="http://schemas.microsoft.com/office/drawing/2014/main" id="{40B14F9F-EF14-4BF9-A470-53C3319EA5EC}"/>
              </a:ext>
            </a:extLst>
          </p:cNvPr>
          <p:cNvSpPr>
            <a:spLocks noGrp="1"/>
          </p:cNvSpPr>
          <p:nvPr>
            <p:ph sz="quarter" idx="13" hasCustomPrompt="1"/>
          </p:nvPr>
        </p:nvSpPr>
        <p:spPr>
          <a:xfrm>
            <a:off x="839786" y="2276475"/>
            <a:ext cx="7200000" cy="3924299"/>
          </a:xfrm>
        </p:spPr>
        <p:txBody>
          <a:bodyPr/>
          <a:lstStyle>
            <a:lvl1pPr>
              <a:defRPr/>
            </a:lvl1pPr>
          </a:lstStyle>
          <a:p>
            <a:pPr lvl="0"/>
            <a:r>
              <a:rPr lang="sv-SE" dirty="0"/>
              <a:t>Nivå 1</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a:extLst>
              <a:ext uri="{FF2B5EF4-FFF2-40B4-BE49-F238E27FC236}">
                <a16:creationId xmlns:a16="http://schemas.microsoft.com/office/drawing/2014/main" id="{79D318ED-CDBB-4B95-920E-9F76B923B878}"/>
              </a:ext>
            </a:extLst>
          </p:cNvPr>
          <p:cNvSpPr>
            <a:spLocks noGrp="1"/>
          </p:cNvSpPr>
          <p:nvPr>
            <p:ph type="body" sz="quarter" idx="14"/>
          </p:nvPr>
        </p:nvSpPr>
        <p:spPr>
          <a:xfrm>
            <a:off x="8472214" y="2276475"/>
            <a:ext cx="2880000" cy="3924300"/>
          </a:xfrm>
        </p:spPr>
        <p:txBody>
          <a:bodyPr/>
          <a:lstStyle>
            <a:lvl1pPr>
              <a:defRPr sz="1400" b="1" i="1">
                <a:solidFill>
                  <a:schemeClr val="accent1"/>
                </a:solidFill>
              </a:defRPr>
            </a:lvl1pPr>
            <a:lvl2pPr>
              <a:defRPr sz="1400" b="1" i="1">
                <a:solidFill>
                  <a:schemeClr val="accent1"/>
                </a:solidFill>
              </a:defRPr>
            </a:lvl2pPr>
            <a:lvl3pPr>
              <a:defRPr sz="1400" b="1" i="1">
                <a:solidFill>
                  <a:schemeClr val="accent1"/>
                </a:solidFill>
              </a:defRPr>
            </a:lvl3pPr>
            <a:lvl4pPr>
              <a:defRPr sz="1400" b="1" i="1">
                <a:solidFill>
                  <a:schemeClr val="accent1"/>
                </a:solidFill>
              </a:defRPr>
            </a:lvl4pPr>
            <a:lvl5pPr>
              <a:defRPr sz="1400" b="1" i="1">
                <a:solidFill>
                  <a:schemeClr val="accent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8753387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Avsnittsrubrik Gul">
    <p:bg>
      <p:bgPr>
        <a:solidFill>
          <a:schemeClr val="accent2"/>
        </a:solidFill>
        <a:effectLst/>
      </p:bgPr>
    </p:bg>
    <p:spTree>
      <p:nvGrpSpPr>
        <p:cNvPr id="1" name=""/>
        <p:cNvGrpSpPr/>
        <p:nvPr/>
      </p:nvGrpSpPr>
      <p:grpSpPr>
        <a:xfrm>
          <a:off x="0" y="0"/>
          <a:ext cx="0" cy="0"/>
          <a:chOff x="0" y="0"/>
          <a:chExt cx="0" cy="0"/>
        </a:xfrm>
      </p:grpSpPr>
      <p:pic>
        <p:nvPicPr>
          <p:cNvPr id="11" name="Bild 10">
            <a:extLst>
              <a:ext uri="{FF2B5EF4-FFF2-40B4-BE49-F238E27FC236}">
                <a16:creationId xmlns:a16="http://schemas.microsoft.com/office/drawing/2014/main" id="{A1FBD330-161E-434F-89D9-3D98E1FB3C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00" y="520"/>
            <a:ext cx="12193200" cy="6856960"/>
          </a:xfrm>
          <a:prstGeom prst="rect">
            <a:avLst/>
          </a:prstGeom>
        </p:spPr>
      </p:pic>
      <p:sp>
        <p:nvSpPr>
          <p:cNvPr id="2" name="Rubrik 1"/>
          <p:cNvSpPr>
            <a:spLocks noGrp="1"/>
          </p:cNvSpPr>
          <p:nvPr>
            <p:ph type="title"/>
          </p:nvPr>
        </p:nvSpPr>
        <p:spPr>
          <a:xfrm>
            <a:off x="1524000" y="2304000"/>
            <a:ext cx="9144000" cy="1901824"/>
          </a:xfrm>
        </p:spPr>
        <p:txBody>
          <a:bodyPr anchor="ctr" anchorCtr="0"/>
          <a:lstStyle>
            <a:lvl1pPr algn="ctr">
              <a:defRPr sz="4800" cap="all" baseline="0">
                <a:solidFill>
                  <a:schemeClr val="bg1"/>
                </a:solidFill>
              </a:defRPr>
            </a:lvl1pPr>
          </a:lstStyle>
          <a:p>
            <a:r>
              <a:rPr lang="sv-SE"/>
              <a:t>Klicka här för att ändra mall för rubrikformat</a:t>
            </a:r>
            <a:endParaRPr lang="sv-SE" dirty="0"/>
          </a:p>
        </p:txBody>
      </p:sp>
      <p:sp>
        <p:nvSpPr>
          <p:cNvPr id="3" name="Platshållare för text 2"/>
          <p:cNvSpPr>
            <a:spLocks noGrp="1"/>
          </p:cNvSpPr>
          <p:nvPr>
            <p:ph type="body" idx="1"/>
          </p:nvPr>
        </p:nvSpPr>
        <p:spPr>
          <a:xfrm>
            <a:off x="1524000" y="4205825"/>
            <a:ext cx="9144000" cy="1994950"/>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7" name="Platshållare för datum 6"/>
          <p:cNvSpPr>
            <a:spLocks noGrp="1"/>
          </p:cNvSpPr>
          <p:nvPr>
            <p:ph type="dt" sz="half" idx="10"/>
          </p:nvPr>
        </p:nvSpPr>
        <p:spPr/>
        <p:txBody>
          <a:bodyPr/>
          <a:lstStyle/>
          <a:p>
            <a:endParaRPr lang="sv-SE" dirty="0"/>
          </a:p>
        </p:txBody>
      </p:sp>
      <p:sp>
        <p:nvSpPr>
          <p:cNvPr id="8" name="Platshållare för sidfot 7"/>
          <p:cNvSpPr>
            <a:spLocks noGrp="1"/>
          </p:cNvSpPr>
          <p:nvPr>
            <p:ph type="ftr" sz="quarter" idx="11"/>
          </p:nvPr>
        </p:nvSpPr>
        <p:spPr/>
        <p:txBody>
          <a:bodyPr/>
          <a:lstStyle/>
          <a:p>
            <a:r>
              <a:rPr lang="sv-SE" dirty="0"/>
              <a:t>Presentationens namn</a:t>
            </a:r>
          </a:p>
        </p:txBody>
      </p:sp>
      <p:sp>
        <p:nvSpPr>
          <p:cNvPr id="9" name="Platshållare för bildnummer 8"/>
          <p:cNvSpPr>
            <a:spLocks noGrp="1"/>
          </p:cNvSpPr>
          <p:nvPr>
            <p:ph type="sldNum" sz="quarter" idx="12"/>
          </p:nvPr>
        </p:nvSpPr>
        <p:spPr/>
        <p:txBody>
          <a:bodyPr/>
          <a:lstStyle/>
          <a:p>
            <a:fld id="{E8645303-2AAE-45D1-913A-B06AE6474513}" type="slidenum">
              <a:rPr lang="sv-SE" smtClean="0"/>
              <a:t>‹#›</a:t>
            </a:fld>
            <a:endParaRPr lang="sv-SE" dirty="0"/>
          </a:p>
        </p:txBody>
      </p:sp>
      <p:pic>
        <p:nvPicPr>
          <p:cNvPr id="10" name="Bildobjekt 9">
            <a:extLst>
              <a:ext uri="{FF2B5EF4-FFF2-40B4-BE49-F238E27FC236}">
                <a16:creationId xmlns:a16="http://schemas.microsoft.com/office/drawing/2014/main" id="{F1DF5ED1-E46B-4EEC-8A54-55A2815F4A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50394" y="6416675"/>
            <a:ext cx="814593" cy="252413"/>
          </a:xfrm>
          <a:prstGeom prst="rect">
            <a:avLst/>
          </a:prstGeom>
        </p:spPr>
      </p:pic>
    </p:spTree>
    <p:extLst>
      <p:ext uri="{BB962C8B-B14F-4D97-AF65-F5344CB8AC3E}">
        <p14:creationId xmlns:p14="http://schemas.microsoft.com/office/powerpoint/2010/main" val="33414690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vsnittsrubrik Lila">
    <p:bg>
      <p:bgPr>
        <a:solidFill>
          <a:schemeClr val="accent1"/>
        </a:solidFill>
        <a:effectLst/>
      </p:bgPr>
    </p:bg>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61B0854B-8A6A-41B6-BE66-E8483DD3F3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20"/>
            <a:ext cx="12193200" cy="6856960"/>
          </a:xfrm>
          <a:prstGeom prst="rect">
            <a:avLst/>
          </a:prstGeom>
        </p:spPr>
      </p:pic>
      <p:sp>
        <p:nvSpPr>
          <p:cNvPr id="2" name="Rubrik 1"/>
          <p:cNvSpPr>
            <a:spLocks noGrp="1"/>
          </p:cNvSpPr>
          <p:nvPr>
            <p:ph type="title"/>
          </p:nvPr>
        </p:nvSpPr>
        <p:spPr>
          <a:xfrm>
            <a:off x="1524000" y="2304000"/>
            <a:ext cx="9144000" cy="1901824"/>
          </a:xfrm>
        </p:spPr>
        <p:txBody>
          <a:bodyPr anchor="ctr" anchorCtr="0"/>
          <a:lstStyle>
            <a:lvl1pPr algn="ctr">
              <a:defRPr sz="4800" cap="all" baseline="0">
                <a:solidFill>
                  <a:schemeClr val="bg1"/>
                </a:solidFill>
              </a:defRPr>
            </a:lvl1pPr>
          </a:lstStyle>
          <a:p>
            <a:r>
              <a:rPr lang="sv-SE"/>
              <a:t>Klicka här för att ändra mall för rubrikformat</a:t>
            </a:r>
            <a:endParaRPr lang="sv-SE" dirty="0"/>
          </a:p>
        </p:txBody>
      </p:sp>
      <p:sp>
        <p:nvSpPr>
          <p:cNvPr id="3" name="Platshållare för text 2"/>
          <p:cNvSpPr>
            <a:spLocks noGrp="1"/>
          </p:cNvSpPr>
          <p:nvPr>
            <p:ph type="body" idx="1"/>
          </p:nvPr>
        </p:nvSpPr>
        <p:spPr>
          <a:xfrm>
            <a:off x="1524000" y="4205825"/>
            <a:ext cx="9144000" cy="1994950"/>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7" name="Platshållare för datum 6"/>
          <p:cNvSpPr>
            <a:spLocks noGrp="1"/>
          </p:cNvSpPr>
          <p:nvPr>
            <p:ph type="dt" sz="half" idx="10"/>
          </p:nvPr>
        </p:nvSpPr>
        <p:spPr/>
        <p:txBody>
          <a:bodyPr/>
          <a:lstStyle>
            <a:lvl1pPr>
              <a:defRPr>
                <a:solidFill>
                  <a:schemeClr val="bg1"/>
                </a:solidFill>
              </a:defRPr>
            </a:lvl1pPr>
          </a:lstStyle>
          <a:p>
            <a:endParaRPr lang="sv-SE" dirty="0"/>
          </a:p>
        </p:txBody>
      </p:sp>
      <p:sp>
        <p:nvSpPr>
          <p:cNvPr id="8" name="Platshållare för sidfot 7"/>
          <p:cNvSpPr>
            <a:spLocks noGrp="1"/>
          </p:cNvSpPr>
          <p:nvPr>
            <p:ph type="ftr" sz="quarter" idx="11"/>
          </p:nvPr>
        </p:nvSpPr>
        <p:spPr/>
        <p:txBody>
          <a:bodyPr/>
          <a:lstStyle>
            <a:lvl1pPr>
              <a:defRPr>
                <a:solidFill>
                  <a:schemeClr val="bg1"/>
                </a:solidFill>
              </a:defRPr>
            </a:lvl1pPr>
          </a:lstStyle>
          <a:p>
            <a:r>
              <a:rPr lang="sv-SE" dirty="0"/>
              <a:t>Presentationens namn</a:t>
            </a:r>
          </a:p>
        </p:txBody>
      </p:sp>
      <p:sp>
        <p:nvSpPr>
          <p:cNvPr id="9" name="Platshållare för bildnummer 8"/>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dirty="0"/>
          </a:p>
        </p:txBody>
      </p:sp>
      <p:sp>
        <p:nvSpPr>
          <p:cNvPr id="13" name="Platshållare för text 4">
            <a:extLst>
              <a:ext uri="{FF2B5EF4-FFF2-40B4-BE49-F238E27FC236}">
                <a16:creationId xmlns:a16="http://schemas.microsoft.com/office/drawing/2014/main" id="{598088D9-149E-4008-9567-932D54A26042}"/>
              </a:ext>
            </a:extLst>
          </p:cNvPr>
          <p:cNvSpPr>
            <a:spLocks noGrp="1"/>
          </p:cNvSpPr>
          <p:nvPr>
            <p:ph type="body" sz="quarter" idx="15" hasCustomPrompt="1"/>
          </p:nvPr>
        </p:nvSpPr>
        <p:spPr>
          <a:xfrm>
            <a:off x="11149062" y="6416263"/>
            <a:ext cx="813600" cy="252826"/>
          </a:xfrm>
          <a:blipFill>
            <a:blip r:embed="rId3" cstate="screen">
              <a:extLst>
                <a:ext uri="{28A0092B-C50C-407E-A947-70E740481C1C}">
                  <a14:useLocalDpi xmlns:a14="http://schemas.microsoft.com/office/drawing/2010/main"/>
                </a:ext>
              </a:extLst>
            </a:blip>
            <a:stretch>
              <a:fillRect/>
            </a:stretch>
          </a:blipFill>
        </p:spPr>
        <p:txBody>
          <a:bodyPr/>
          <a:lstStyle>
            <a:lvl1pPr>
              <a:defRPr/>
            </a:lvl1pPr>
          </a:lstStyle>
          <a:p>
            <a:pPr lvl="0"/>
            <a:r>
              <a:rPr lang="sv-SE" dirty="0"/>
              <a:t>   </a:t>
            </a:r>
          </a:p>
        </p:txBody>
      </p:sp>
    </p:spTree>
    <p:extLst>
      <p:ext uri="{BB962C8B-B14F-4D97-AF65-F5344CB8AC3E}">
        <p14:creationId xmlns:p14="http://schemas.microsoft.com/office/powerpoint/2010/main" val="3852645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bild med foto svart text">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2304000"/>
            <a:ext cx="9144000" cy="1901824"/>
          </a:xfrm>
        </p:spPr>
        <p:txBody>
          <a:bodyPr vert="horz" lIns="0" tIns="0" rIns="0" bIns="0" rtlCol="0" anchor="ctr" anchorCtr="0">
            <a:noAutofit/>
          </a:bodyPr>
          <a:lstStyle>
            <a:lvl1pPr algn="ctr">
              <a:defRPr lang="sv-SE" sz="6000" dirty="0">
                <a:solidFill>
                  <a:schemeClr val="tx1"/>
                </a:solidFill>
              </a:defRPr>
            </a:lvl1pPr>
          </a:lstStyle>
          <a:p>
            <a:pPr lvl="0" algn="ctr"/>
            <a:r>
              <a:rPr lang="sv-SE"/>
              <a:t>Klicka här för att ändra mall för rubrikformat</a:t>
            </a:r>
            <a:endParaRPr lang="sv-SE" dirty="0"/>
          </a:p>
        </p:txBody>
      </p:sp>
      <p:sp>
        <p:nvSpPr>
          <p:cNvPr id="3" name="Underrubrik 2"/>
          <p:cNvSpPr>
            <a:spLocks noGrp="1"/>
          </p:cNvSpPr>
          <p:nvPr>
            <p:ph type="subTitle" idx="1"/>
          </p:nvPr>
        </p:nvSpPr>
        <p:spPr>
          <a:xfrm>
            <a:off x="1524000" y="4428000"/>
            <a:ext cx="9144000" cy="1772775"/>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6" name="textruta 5">
            <a:extLst>
              <a:ext uri="{FF2B5EF4-FFF2-40B4-BE49-F238E27FC236}">
                <a16:creationId xmlns:a16="http://schemas.microsoft.com/office/drawing/2014/main" id="{C09C1719-1879-452B-AEC8-4FC343DD15C8}"/>
              </a:ext>
            </a:extLst>
          </p:cNvPr>
          <p:cNvSpPr txBox="1"/>
          <p:nvPr userDrawn="1"/>
        </p:nvSpPr>
        <p:spPr>
          <a:xfrm>
            <a:off x="0" y="-363264"/>
            <a:ext cx="12192000" cy="246221"/>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1000" dirty="0">
                <a:solidFill>
                  <a:schemeClr val="tx1">
                    <a:lumMod val="65000"/>
                    <a:lumOff val="35000"/>
                  </a:schemeClr>
                </a:solidFill>
                <a:latin typeface="+mn-lt"/>
              </a:rPr>
              <a:t>För att lägga in bakgrundsbild</a:t>
            </a:r>
            <a:r>
              <a:rPr lang="sv-SE" sz="1000" baseline="0" dirty="0">
                <a:solidFill>
                  <a:schemeClr val="tx1">
                    <a:lumMod val="65000"/>
                    <a:lumOff val="35000"/>
                  </a:schemeClr>
                </a:solidFill>
                <a:latin typeface="+mn-lt"/>
              </a:rPr>
              <a:t> – </a:t>
            </a:r>
            <a:r>
              <a:rPr lang="sv-SE" sz="1000" dirty="0">
                <a:solidFill>
                  <a:schemeClr val="tx1">
                    <a:lumMod val="65000"/>
                    <a:lumOff val="35000"/>
                  </a:schemeClr>
                </a:solidFill>
                <a:latin typeface="+mn-lt"/>
              </a:rPr>
              <a:t>Högerklicka på tomt utrymme</a:t>
            </a:r>
            <a:r>
              <a:rPr lang="sv-SE" sz="1000" baseline="0" dirty="0">
                <a:solidFill>
                  <a:schemeClr val="tx1">
                    <a:lumMod val="65000"/>
                    <a:lumOff val="35000"/>
                  </a:schemeClr>
                </a:solidFill>
                <a:latin typeface="+mn-lt"/>
              </a:rPr>
              <a:t>. Välj Formatera bakgrund/Fyllning/Bild eller strukturfyllning och välj sedan önskad bild.</a:t>
            </a:r>
            <a:endParaRPr lang="sv-SE" sz="1000" dirty="0">
              <a:solidFill>
                <a:schemeClr val="tx1">
                  <a:lumMod val="65000"/>
                  <a:lumOff val="35000"/>
                </a:schemeClr>
              </a:solidFill>
              <a:latin typeface="+mn-lt"/>
            </a:endParaRPr>
          </a:p>
        </p:txBody>
      </p:sp>
      <p:sp>
        <p:nvSpPr>
          <p:cNvPr id="9" name="textruta 8">
            <a:extLst>
              <a:ext uri="{FF2B5EF4-FFF2-40B4-BE49-F238E27FC236}">
                <a16:creationId xmlns:a16="http://schemas.microsoft.com/office/drawing/2014/main" id="{677B5D3B-BFD9-4E97-8D7A-53192E6820DF}"/>
              </a:ext>
            </a:extLst>
          </p:cNvPr>
          <p:cNvSpPr txBox="1"/>
          <p:nvPr userDrawn="1"/>
        </p:nvSpPr>
        <p:spPr>
          <a:xfrm>
            <a:off x="9645781" y="449117"/>
            <a:ext cx="2088001" cy="1065600"/>
          </a:xfrm>
          <a:prstGeom prst="rect">
            <a:avLst/>
          </a:prstGeom>
          <a:blipFill>
            <a:blip r:embed="rId2"/>
            <a:stretch>
              <a:fillRect/>
            </a:stretch>
          </a:blipFill>
        </p:spPr>
        <p:txBody>
          <a:bodyPr wrap="square" rtlCol="0">
            <a:spAutoFit/>
          </a:bodyPr>
          <a:lstStyle/>
          <a:p>
            <a:r>
              <a:rPr lang="sv-SE" dirty="0"/>
              <a:t>  </a:t>
            </a:r>
          </a:p>
        </p:txBody>
      </p:sp>
    </p:spTree>
    <p:extLst>
      <p:ext uri="{BB962C8B-B14F-4D97-AF65-F5344CB8AC3E}">
        <p14:creationId xmlns:p14="http://schemas.microsoft.com/office/powerpoint/2010/main" val="3674834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 två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5" name="Platshållare för datum 4"/>
          <p:cNvSpPr>
            <a:spLocks noGrp="1"/>
          </p:cNvSpPr>
          <p:nvPr>
            <p:ph type="dt" sz="half" idx="10"/>
          </p:nvPr>
        </p:nvSpPr>
        <p:spPr/>
        <p:txBody>
          <a:bodyPr/>
          <a:lstStyle/>
          <a:p>
            <a:endParaRPr lang="sv-SE" dirty="0"/>
          </a:p>
        </p:txBody>
      </p:sp>
      <p:sp>
        <p:nvSpPr>
          <p:cNvPr id="6" name="Platshållare för sidfot 5"/>
          <p:cNvSpPr>
            <a:spLocks noGrp="1"/>
          </p:cNvSpPr>
          <p:nvPr>
            <p:ph type="ftr" sz="quarter" idx="11"/>
          </p:nvPr>
        </p:nvSpPr>
        <p:spPr/>
        <p:txBody>
          <a:bodyPr/>
          <a:lstStyle/>
          <a:p>
            <a:r>
              <a:rPr lang="sv-SE" dirty="0"/>
              <a:t>Presentationens namn</a:t>
            </a:r>
          </a:p>
        </p:txBody>
      </p:sp>
      <p:sp>
        <p:nvSpPr>
          <p:cNvPr id="7" name="Platshållare för bildnummer 6"/>
          <p:cNvSpPr>
            <a:spLocks noGrp="1"/>
          </p:cNvSpPr>
          <p:nvPr>
            <p:ph type="sldNum" sz="quarter" idx="12"/>
          </p:nvPr>
        </p:nvSpPr>
        <p:spPr/>
        <p:txBody>
          <a:bodyPr/>
          <a:lstStyle/>
          <a:p>
            <a:fld id="{E8645303-2AAE-45D1-913A-B06AE6474513}" type="slidenum">
              <a:rPr lang="sv-SE" smtClean="0"/>
              <a:t>‹#›</a:t>
            </a:fld>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839785" y="2276475"/>
            <a:ext cx="5076827" cy="3924300"/>
          </a:xfrm>
        </p:spPr>
        <p:txBody>
          <a:bodyPr/>
          <a:lstStyle>
            <a:lvl1pPr>
              <a:defRPr sz="2000"/>
            </a:lvl1pPr>
            <a:lvl2pPr>
              <a:defRPr sz="2000"/>
            </a:lvl2pPr>
            <a:lvl3pPr>
              <a:defRPr sz="2000"/>
            </a:lvl3pPr>
            <a:lvl4pPr>
              <a:defRPr sz="2000"/>
            </a:lvl4pPr>
            <a:lvl5pPr>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6275390" y="2276475"/>
            <a:ext cx="5076000" cy="3924300"/>
          </a:xfrm>
        </p:spPr>
        <p:txBody>
          <a:bodyPr/>
          <a:lstStyle>
            <a:lvl1pPr>
              <a:defRPr sz="2000"/>
            </a:lvl1pPr>
            <a:lvl2pPr>
              <a:defRPr sz="2000"/>
            </a:lvl2pPr>
            <a:lvl3pPr>
              <a:defRPr sz="2000"/>
            </a:lvl3pPr>
            <a:lvl4pPr>
              <a:defRPr sz="2000"/>
            </a:lvl4pPr>
            <a:lvl5pPr>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59616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ubrik + tre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5" name="Platshållare för datum 4"/>
          <p:cNvSpPr>
            <a:spLocks noGrp="1"/>
          </p:cNvSpPr>
          <p:nvPr>
            <p:ph type="dt" sz="half" idx="10"/>
          </p:nvPr>
        </p:nvSpPr>
        <p:spPr/>
        <p:txBody>
          <a:bodyPr/>
          <a:lstStyle/>
          <a:p>
            <a:endParaRPr lang="sv-SE" dirty="0"/>
          </a:p>
        </p:txBody>
      </p:sp>
      <p:sp>
        <p:nvSpPr>
          <p:cNvPr id="6" name="Platshållare för sidfot 5"/>
          <p:cNvSpPr>
            <a:spLocks noGrp="1"/>
          </p:cNvSpPr>
          <p:nvPr>
            <p:ph type="ftr" sz="quarter" idx="11"/>
          </p:nvPr>
        </p:nvSpPr>
        <p:spPr/>
        <p:txBody>
          <a:bodyPr/>
          <a:lstStyle/>
          <a:p>
            <a:r>
              <a:rPr lang="sv-SE" dirty="0"/>
              <a:t>Presentationens namn</a:t>
            </a:r>
          </a:p>
        </p:txBody>
      </p:sp>
      <p:sp>
        <p:nvSpPr>
          <p:cNvPr id="7" name="Platshållare för bildnummer 6"/>
          <p:cNvSpPr>
            <a:spLocks noGrp="1"/>
          </p:cNvSpPr>
          <p:nvPr>
            <p:ph type="sldNum" sz="quarter" idx="12"/>
          </p:nvPr>
        </p:nvSpPr>
        <p:spPr/>
        <p:txBody>
          <a:bodyPr/>
          <a:lstStyle/>
          <a:p>
            <a:fld id="{E8645303-2AAE-45D1-913A-B06AE6474513}" type="slidenum">
              <a:rPr lang="sv-SE" smtClean="0"/>
              <a:t>‹#›</a:t>
            </a:fld>
            <a:endParaRPr lang="sv-SE" dirty="0"/>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p:nvPr>
        </p:nvSpPr>
        <p:spPr>
          <a:xfrm>
            <a:off x="839785" y="2276475"/>
            <a:ext cx="3240000" cy="3924300"/>
          </a:xfrm>
        </p:spPr>
        <p:txBody>
          <a:bodyPr/>
          <a:lstStyle>
            <a:lvl1pPr>
              <a:defRPr sz="2000"/>
            </a:lvl1pPr>
            <a:lvl2pPr>
              <a:defRPr sz="2000"/>
            </a:lvl2pPr>
            <a:lvl3pPr>
              <a:defRPr sz="2000"/>
            </a:lvl3pPr>
            <a:lvl4pPr>
              <a:defRPr sz="2000"/>
            </a:lvl4pPr>
            <a:lvl5pPr>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p:nvPr>
        </p:nvSpPr>
        <p:spPr>
          <a:xfrm>
            <a:off x="4475955" y="2276475"/>
            <a:ext cx="3240000" cy="3924300"/>
          </a:xfrm>
        </p:spPr>
        <p:txBody>
          <a:bodyPr/>
          <a:lstStyle>
            <a:lvl1pPr>
              <a:defRPr sz="2000"/>
            </a:lvl1pPr>
            <a:lvl2pPr>
              <a:defRPr sz="2000"/>
            </a:lvl2pPr>
            <a:lvl3pPr>
              <a:defRPr sz="2000"/>
            </a:lvl3pPr>
            <a:lvl4pPr>
              <a:defRPr sz="2000"/>
            </a:lvl4pPr>
            <a:lvl5pPr>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A488D0D8-180C-4986-9D65-563FF784D21D}"/>
              </a:ext>
            </a:extLst>
          </p:cNvPr>
          <p:cNvSpPr>
            <a:spLocks noGrp="1"/>
          </p:cNvSpPr>
          <p:nvPr>
            <p:ph sz="quarter" idx="14"/>
          </p:nvPr>
        </p:nvSpPr>
        <p:spPr>
          <a:xfrm>
            <a:off x="8112125" y="2276475"/>
            <a:ext cx="3240000" cy="3924300"/>
          </a:xfrm>
        </p:spPr>
        <p:txBody>
          <a:bodyPr/>
          <a:lstStyle>
            <a:lvl1pPr>
              <a:defRPr sz="2000"/>
            </a:lvl1pPr>
            <a:lvl2pPr>
              <a:defRPr sz="2000"/>
            </a:lvl2pPr>
            <a:lvl3pPr>
              <a:defRPr sz="2000"/>
            </a:lvl3pPr>
            <a:lvl4pPr>
              <a:defRPr sz="2000"/>
            </a:lvl4pPr>
            <a:lvl5pPr>
              <a:defRPr sz="20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4556849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lutsida">
    <p:bg>
      <p:bgPr>
        <a:solidFill>
          <a:schemeClr val="accent1"/>
        </a:solidFill>
        <a:effectLst/>
      </p:bgPr>
    </p:bg>
    <p:spTree>
      <p:nvGrpSpPr>
        <p:cNvPr id="1" name=""/>
        <p:cNvGrpSpPr/>
        <p:nvPr/>
      </p:nvGrpSpPr>
      <p:grpSpPr>
        <a:xfrm>
          <a:off x="0" y="0"/>
          <a:ext cx="0" cy="0"/>
          <a:chOff x="0" y="0"/>
          <a:chExt cx="0" cy="0"/>
        </a:xfrm>
      </p:grpSpPr>
      <p:pic>
        <p:nvPicPr>
          <p:cNvPr id="17" name="Bild 16">
            <a:extLst>
              <a:ext uri="{FF2B5EF4-FFF2-40B4-BE49-F238E27FC236}">
                <a16:creationId xmlns:a16="http://schemas.microsoft.com/office/drawing/2014/main" id="{BC6D8868-8515-4A5C-8FCD-0E00F32CAE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64" y="520"/>
            <a:ext cx="12193200" cy="6856960"/>
          </a:xfrm>
          <a:prstGeom prst="rect">
            <a:avLst/>
          </a:prstGeom>
        </p:spPr>
      </p:pic>
      <p:sp>
        <p:nvSpPr>
          <p:cNvPr id="2" name="Rubrik 1"/>
          <p:cNvSpPr>
            <a:spLocks noGrp="1"/>
          </p:cNvSpPr>
          <p:nvPr>
            <p:ph type="ctrTitle" hasCustomPrompt="1"/>
          </p:nvPr>
        </p:nvSpPr>
        <p:spPr>
          <a:xfrm>
            <a:off x="1524000" y="2304000"/>
            <a:ext cx="9144000" cy="1901824"/>
          </a:xfrm>
        </p:spPr>
        <p:txBody>
          <a:bodyPr anchor="ctr" anchorCtr="0"/>
          <a:lstStyle>
            <a:lvl1pPr algn="ctr">
              <a:defRPr sz="6000">
                <a:solidFill>
                  <a:schemeClr val="bg1"/>
                </a:solidFill>
              </a:defRPr>
            </a:lvl1pPr>
          </a:lstStyle>
          <a:p>
            <a:r>
              <a:rPr lang="sv-SE" dirty="0"/>
              <a:t>Klicka för att lägga till rubrik</a:t>
            </a:r>
          </a:p>
        </p:txBody>
      </p:sp>
      <p:sp>
        <p:nvSpPr>
          <p:cNvPr id="5" name="Platshållare för text 4">
            <a:extLst>
              <a:ext uri="{FF2B5EF4-FFF2-40B4-BE49-F238E27FC236}">
                <a16:creationId xmlns:a16="http://schemas.microsoft.com/office/drawing/2014/main" id="{1B175072-F177-4090-A097-89E60835B8EE}"/>
              </a:ext>
            </a:extLst>
          </p:cNvPr>
          <p:cNvSpPr>
            <a:spLocks noGrp="1"/>
          </p:cNvSpPr>
          <p:nvPr>
            <p:ph type="body" sz="quarter" idx="10" hasCustomPrompt="1"/>
          </p:nvPr>
        </p:nvSpPr>
        <p:spPr>
          <a:xfrm>
            <a:off x="11150395" y="6416675"/>
            <a:ext cx="814593" cy="252413"/>
          </a:xfrm>
          <a:blipFill>
            <a:blip r:embed="rId3" cstate="screen">
              <a:extLst>
                <a:ext uri="{28A0092B-C50C-407E-A947-70E740481C1C}">
                  <a14:useLocalDpi xmlns:a14="http://schemas.microsoft.com/office/drawing/2010/main"/>
                </a:ext>
              </a:extLst>
            </a:blip>
            <a:stretch>
              <a:fillRect/>
            </a:stretch>
          </a:blipFill>
        </p:spPr>
        <p:txBody>
          <a:bodyPr/>
          <a:lstStyle>
            <a:lvl1pPr>
              <a:defRPr/>
            </a:lvl1pPr>
          </a:lstStyle>
          <a:p>
            <a:pPr lvl="0"/>
            <a:r>
              <a:rPr lang="sv-SE" dirty="0"/>
              <a:t>   </a:t>
            </a:r>
          </a:p>
        </p:txBody>
      </p:sp>
      <p:sp>
        <p:nvSpPr>
          <p:cNvPr id="4" name="textruta 3">
            <a:extLst>
              <a:ext uri="{FF2B5EF4-FFF2-40B4-BE49-F238E27FC236}">
                <a16:creationId xmlns:a16="http://schemas.microsoft.com/office/drawing/2014/main" id="{B8B47262-048B-416A-B312-3F69AC2BB135}"/>
              </a:ext>
            </a:extLst>
          </p:cNvPr>
          <p:cNvSpPr txBox="1"/>
          <p:nvPr userDrawn="1"/>
        </p:nvSpPr>
        <p:spPr>
          <a:xfrm>
            <a:off x="227012" y="6378437"/>
            <a:ext cx="8746166" cy="589894"/>
          </a:xfrm>
          <a:prstGeom prst="rect">
            <a:avLst/>
          </a:prstGeom>
          <a:noFill/>
        </p:spPr>
        <p:txBody>
          <a:bodyPr wrap="square" lIns="0" tIns="0" rIns="0" bIns="0" rtlCol="0" anchor="b" anchorCtr="0">
            <a:noAutofit/>
          </a:bodyPr>
          <a:lstStyle/>
          <a:p>
            <a:r>
              <a:rPr lang="sv-SE" sz="900" b="1" kern="1200" dirty="0">
                <a:solidFill>
                  <a:schemeClr val="bg1"/>
                </a:solidFill>
                <a:latin typeface="Arial" panose="020B0604020202020204" pitchFamily="34" charset="0"/>
                <a:ea typeface="+mn-ea"/>
                <a:cs typeface="Arial" panose="020B0604020202020204" pitchFamily="34" charset="0"/>
              </a:rPr>
              <a:t>Forte</a:t>
            </a:r>
            <a:r>
              <a:rPr lang="sv-SE" sz="900" kern="1200" dirty="0">
                <a:solidFill>
                  <a:schemeClr val="bg1"/>
                </a:solidFill>
                <a:latin typeface="Arial" panose="020B0604020202020204" pitchFamily="34" charset="0"/>
                <a:ea typeface="+mn-ea"/>
                <a:cs typeface="Arial" panose="020B0604020202020204" pitchFamily="34" charset="0"/>
              </a:rPr>
              <a:t> Forskningsrådet för hälsa, arbetsliv och välfärd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900" b="1" kern="1200" dirty="0">
                <a:solidFill>
                  <a:schemeClr val="bg1"/>
                </a:solidFill>
                <a:latin typeface="Arial" panose="020B0604020202020204" pitchFamily="34" charset="0"/>
                <a:ea typeface="+mn-ea"/>
                <a:cs typeface="Arial" panose="020B0604020202020204" pitchFamily="34" charset="0"/>
              </a:rPr>
              <a:t>www.forte.se</a:t>
            </a:r>
            <a:r>
              <a:rPr lang="sv-SE" sz="800" kern="1200" dirty="0">
                <a:solidFill>
                  <a:schemeClr val="bg1"/>
                </a:solidFill>
                <a:latin typeface="Arial" panose="020B0604020202020204" pitchFamily="34" charset="0"/>
                <a:ea typeface="+mn-ea"/>
                <a:cs typeface="Arial" panose="020B0604020202020204" pitchFamily="34" charset="0"/>
              </a:rPr>
              <a:t> </a:t>
            </a:r>
          </a:p>
          <a:p>
            <a:endParaRPr lang="sv-SE" dirty="0"/>
          </a:p>
        </p:txBody>
      </p:sp>
    </p:spTree>
    <p:extLst>
      <p:ext uri="{BB962C8B-B14F-4D97-AF65-F5344CB8AC3E}">
        <p14:creationId xmlns:p14="http://schemas.microsoft.com/office/powerpoint/2010/main" val="161216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a:t>Klicka här för att ändra format</a:t>
            </a:r>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dirty="0"/>
              <a:t>Presentationens namn</a:t>
            </a:r>
          </a:p>
        </p:txBody>
      </p:sp>
      <p:sp>
        <p:nvSpPr>
          <p:cNvPr id="5" name="Platshållare för bildnummer 4"/>
          <p:cNvSpPr>
            <a:spLocks noGrp="1"/>
          </p:cNvSpPr>
          <p:nvPr>
            <p:ph type="sldNum" sz="quarter" idx="12"/>
          </p:nvPr>
        </p:nvSpPr>
        <p:spPr/>
        <p:txBody>
          <a:bodyPr/>
          <a:lstStyle/>
          <a:p>
            <a:fld id="{E8645303-2AAE-45D1-913A-B06AE6474513}" type="slidenum">
              <a:rPr lang="sv-SE" smtClean="0"/>
              <a:t>‹#›</a:t>
            </a:fld>
            <a:endParaRPr lang="sv-SE" dirty="0"/>
          </a:p>
        </p:txBody>
      </p:sp>
    </p:spTree>
    <p:extLst>
      <p:ext uri="{BB962C8B-B14F-4D97-AF65-F5344CB8AC3E}">
        <p14:creationId xmlns:p14="http://schemas.microsoft.com/office/powerpoint/2010/main" val="39143926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endParaRPr lang="sv-SE" dirty="0"/>
          </a:p>
        </p:txBody>
      </p:sp>
      <p:sp>
        <p:nvSpPr>
          <p:cNvPr id="3" name="Platshållare för sidfot 2"/>
          <p:cNvSpPr>
            <a:spLocks noGrp="1"/>
          </p:cNvSpPr>
          <p:nvPr>
            <p:ph type="ftr" sz="quarter" idx="11"/>
          </p:nvPr>
        </p:nvSpPr>
        <p:spPr/>
        <p:txBody>
          <a:bodyPr/>
          <a:lstStyle/>
          <a:p>
            <a:r>
              <a:rPr lang="sv-SE" dirty="0"/>
              <a:t>Presentationens namn</a:t>
            </a:r>
          </a:p>
        </p:txBody>
      </p:sp>
      <p:sp>
        <p:nvSpPr>
          <p:cNvPr id="4" name="Platshållare för bildnummer 3"/>
          <p:cNvSpPr>
            <a:spLocks noGrp="1"/>
          </p:cNvSpPr>
          <p:nvPr>
            <p:ph type="sldNum" sz="quarter" idx="12"/>
          </p:nvPr>
        </p:nvSpPr>
        <p:spPr/>
        <p:txBody>
          <a:bodyPr/>
          <a:lstStyle/>
          <a:p>
            <a:fld id="{E8645303-2AAE-45D1-913A-B06AE6474513}" type="slidenum">
              <a:rPr lang="sv-SE" smtClean="0"/>
              <a:t>‹#›</a:t>
            </a:fld>
            <a:endParaRPr lang="sv-SE" dirty="0"/>
          </a:p>
        </p:txBody>
      </p:sp>
    </p:spTree>
    <p:extLst>
      <p:ext uri="{BB962C8B-B14F-4D97-AF65-F5344CB8AC3E}">
        <p14:creationId xmlns:p14="http://schemas.microsoft.com/office/powerpoint/2010/main" val="29227754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Eng] Rubrikbild">
    <p:bg>
      <p:bgPr>
        <a:solidFill>
          <a:schemeClr val="accent1"/>
        </a:solidFill>
        <a:effectLst/>
      </p:bgPr>
    </p:bg>
    <p:spTree>
      <p:nvGrpSpPr>
        <p:cNvPr id="1" name=""/>
        <p:cNvGrpSpPr/>
        <p:nvPr/>
      </p:nvGrpSpPr>
      <p:grpSpPr>
        <a:xfrm>
          <a:off x="0" y="0"/>
          <a:ext cx="0" cy="0"/>
          <a:chOff x="0" y="0"/>
          <a:chExt cx="0" cy="0"/>
        </a:xfrm>
      </p:grpSpPr>
      <p:pic>
        <p:nvPicPr>
          <p:cNvPr id="17" name="Bild 16">
            <a:extLst>
              <a:ext uri="{FF2B5EF4-FFF2-40B4-BE49-F238E27FC236}">
                <a16:creationId xmlns:a16="http://schemas.microsoft.com/office/drawing/2014/main" id="{BC6D8868-8515-4A5C-8FCD-0E00F32CAE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20"/>
            <a:ext cx="12193200" cy="6856960"/>
          </a:xfrm>
          <a:prstGeom prst="rect">
            <a:avLst/>
          </a:prstGeom>
        </p:spPr>
      </p:pic>
      <p:sp>
        <p:nvSpPr>
          <p:cNvPr id="2" name="Rubrik 1"/>
          <p:cNvSpPr>
            <a:spLocks noGrp="1"/>
          </p:cNvSpPr>
          <p:nvPr>
            <p:ph type="ctrTitle"/>
          </p:nvPr>
        </p:nvSpPr>
        <p:spPr>
          <a:xfrm>
            <a:off x="1524000" y="2304000"/>
            <a:ext cx="9144000" cy="1901824"/>
          </a:xfrm>
        </p:spPr>
        <p:txBody>
          <a:bodyPr anchor="ctr" anchorCtr="0"/>
          <a:lstStyle>
            <a:lvl1pPr algn="ctr">
              <a:defRPr sz="6000">
                <a:solidFill>
                  <a:schemeClr val="bg1"/>
                </a:solidFill>
              </a:defRPr>
            </a:lvl1pPr>
          </a:lstStyle>
          <a:p>
            <a:r>
              <a:rPr lang="sv-SE"/>
              <a:t>Klicka här för att ändra mall för rubrikformat</a:t>
            </a:r>
            <a:endParaRPr lang="sv-SE" dirty="0"/>
          </a:p>
        </p:txBody>
      </p:sp>
      <p:sp>
        <p:nvSpPr>
          <p:cNvPr id="3" name="Underrubrik 2"/>
          <p:cNvSpPr>
            <a:spLocks noGrp="1"/>
          </p:cNvSpPr>
          <p:nvPr>
            <p:ph type="subTitle" idx="1"/>
          </p:nvPr>
        </p:nvSpPr>
        <p:spPr>
          <a:xfrm>
            <a:off x="1524000" y="4428000"/>
            <a:ext cx="9144000" cy="177277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5" name="Bildobjekt 4">
            <a:extLst>
              <a:ext uri="{FF2B5EF4-FFF2-40B4-BE49-F238E27FC236}">
                <a16:creationId xmlns:a16="http://schemas.microsoft.com/office/drawing/2014/main" id="{FF15A491-BBE8-4BA0-9A62-B516436EBC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45781" y="449117"/>
            <a:ext cx="2088001" cy="1033527"/>
          </a:xfrm>
          <a:prstGeom prst="rect">
            <a:avLst/>
          </a:prstGeom>
        </p:spPr>
      </p:pic>
    </p:spTree>
    <p:extLst>
      <p:ext uri="{BB962C8B-B14F-4D97-AF65-F5344CB8AC3E}">
        <p14:creationId xmlns:p14="http://schemas.microsoft.com/office/powerpoint/2010/main" val="36905205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Eng] Rubrikbild med foto">
    <p:bg>
      <p:bgPr>
        <a:solidFill>
          <a:schemeClr val="accent1"/>
        </a:solidFill>
        <a:effectLst/>
      </p:bgPr>
    </p:bg>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AAE30589-8034-4324-A69C-C035E37C900F}"/>
              </a:ext>
            </a:extLst>
          </p:cNvPr>
          <p:cNvSpPr>
            <a:spLocks noGrp="1"/>
          </p:cNvSpPr>
          <p:nvPr>
            <p:ph type="pic" sz="quarter" idx="10" hasCustomPrompt="1"/>
          </p:nvPr>
        </p:nvSpPr>
        <p:spPr>
          <a:xfrm>
            <a:off x="0" y="0"/>
            <a:ext cx="12192000" cy="6858000"/>
          </a:xfrm>
        </p:spPr>
        <p:txBody>
          <a:bodyPr lIns="180000" tIns="180000" rIns="180000" bIns="180000"/>
          <a:lstStyle>
            <a:lvl1pPr>
              <a:defRPr>
                <a:solidFill>
                  <a:schemeClr val="bg1"/>
                </a:solidFill>
              </a:defRPr>
            </a:lvl1pPr>
          </a:lstStyle>
          <a:p>
            <a:r>
              <a:rPr lang="sv-SE" dirty="0"/>
              <a:t>Klicka på bildramen för att infoga en bild.</a:t>
            </a:r>
          </a:p>
        </p:txBody>
      </p:sp>
      <p:sp>
        <p:nvSpPr>
          <p:cNvPr id="2" name="Rubrik 1"/>
          <p:cNvSpPr>
            <a:spLocks noGrp="1"/>
          </p:cNvSpPr>
          <p:nvPr>
            <p:ph type="ctrTitle"/>
          </p:nvPr>
        </p:nvSpPr>
        <p:spPr>
          <a:xfrm>
            <a:off x="1524000" y="2304000"/>
            <a:ext cx="9144000" cy="1901824"/>
          </a:xfrm>
        </p:spPr>
        <p:txBody>
          <a:bodyPr vert="horz" lIns="0" tIns="0" rIns="0" bIns="0" rtlCol="0" anchor="ctr" anchorCtr="0">
            <a:noAutofit/>
          </a:bodyPr>
          <a:lstStyle>
            <a:lvl1pPr algn="ctr">
              <a:defRPr lang="sv-SE" sz="6000" dirty="0">
                <a:solidFill>
                  <a:schemeClr val="bg1"/>
                </a:solidFill>
              </a:defRPr>
            </a:lvl1pPr>
          </a:lstStyle>
          <a:p>
            <a:pPr lvl="0" algn="ctr"/>
            <a:r>
              <a:rPr lang="sv-SE"/>
              <a:t>Klicka här för att ändra mall för rubrikformat</a:t>
            </a:r>
            <a:endParaRPr lang="sv-SE" dirty="0"/>
          </a:p>
        </p:txBody>
      </p:sp>
      <p:sp>
        <p:nvSpPr>
          <p:cNvPr id="3" name="Underrubrik 2"/>
          <p:cNvSpPr>
            <a:spLocks noGrp="1"/>
          </p:cNvSpPr>
          <p:nvPr>
            <p:ph type="subTitle" idx="1"/>
          </p:nvPr>
        </p:nvSpPr>
        <p:spPr>
          <a:xfrm>
            <a:off x="1524000" y="4428000"/>
            <a:ext cx="9144000" cy="177277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8" name="Platshållare för text 7">
            <a:extLst>
              <a:ext uri="{FF2B5EF4-FFF2-40B4-BE49-F238E27FC236}">
                <a16:creationId xmlns:a16="http://schemas.microsoft.com/office/drawing/2014/main" id="{9587EC25-A0A3-472D-8AD3-1692FBDA35E1}"/>
              </a:ext>
            </a:extLst>
          </p:cNvPr>
          <p:cNvSpPr>
            <a:spLocks noGrp="1"/>
          </p:cNvSpPr>
          <p:nvPr>
            <p:ph type="body" sz="quarter" idx="11" hasCustomPrompt="1"/>
          </p:nvPr>
        </p:nvSpPr>
        <p:spPr>
          <a:xfrm>
            <a:off x="9645782" y="449117"/>
            <a:ext cx="2088001" cy="1065427"/>
          </a:xfrm>
          <a:blipFill>
            <a:blip r:embed="rId2" cstate="screen">
              <a:extLst>
                <a:ext uri="{28A0092B-C50C-407E-A947-70E740481C1C}">
                  <a14:useLocalDpi xmlns:a14="http://schemas.microsoft.com/office/drawing/2010/main"/>
                </a:ext>
              </a:extLst>
            </a:blip>
            <a:stretch>
              <a:fillRect/>
            </a:stretch>
          </a:blipFill>
        </p:spPr>
        <p:txBody>
          <a:bodyPr/>
          <a:lstStyle>
            <a:lvl1pPr>
              <a:defRPr/>
            </a:lvl1pPr>
          </a:lstStyle>
          <a:p>
            <a:pPr lvl="0"/>
            <a:r>
              <a:rPr lang="sv-SE" dirty="0"/>
              <a:t>   </a:t>
            </a:r>
          </a:p>
        </p:txBody>
      </p:sp>
    </p:spTree>
    <p:extLst>
      <p:ext uri="{BB962C8B-B14F-4D97-AF65-F5344CB8AC3E}">
        <p14:creationId xmlns:p14="http://schemas.microsoft.com/office/powerpoint/2010/main" val="8573101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Eng] Slutsida">
    <p:bg>
      <p:bgPr>
        <a:solidFill>
          <a:schemeClr val="accent1"/>
        </a:solidFill>
        <a:effectLst/>
      </p:bgPr>
    </p:bg>
    <p:spTree>
      <p:nvGrpSpPr>
        <p:cNvPr id="1" name=""/>
        <p:cNvGrpSpPr/>
        <p:nvPr/>
      </p:nvGrpSpPr>
      <p:grpSpPr>
        <a:xfrm>
          <a:off x="0" y="0"/>
          <a:ext cx="0" cy="0"/>
          <a:chOff x="0" y="0"/>
          <a:chExt cx="0" cy="0"/>
        </a:xfrm>
      </p:grpSpPr>
      <p:pic>
        <p:nvPicPr>
          <p:cNvPr id="17" name="Bild 16">
            <a:extLst>
              <a:ext uri="{FF2B5EF4-FFF2-40B4-BE49-F238E27FC236}">
                <a16:creationId xmlns:a16="http://schemas.microsoft.com/office/drawing/2014/main" id="{BC6D8868-8515-4A5C-8FCD-0E00F32CAE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64" y="520"/>
            <a:ext cx="12193200" cy="6856960"/>
          </a:xfrm>
          <a:prstGeom prst="rect">
            <a:avLst/>
          </a:prstGeom>
        </p:spPr>
      </p:pic>
      <p:sp>
        <p:nvSpPr>
          <p:cNvPr id="2" name="Rubrik 1"/>
          <p:cNvSpPr>
            <a:spLocks noGrp="1"/>
          </p:cNvSpPr>
          <p:nvPr>
            <p:ph type="ctrTitle" hasCustomPrompt="1"/>
          </p:nvPr>
        </p:nvSpPr>
        <p:spPr>
          <a:xfrm>
            <a:off x="1524000" y="2304000"/>
            <a:ext cx="9144000" cy="1901824"/>
          </a:xfrm>
        </p:spPr>
        <p:txBody>
          <a:bodyPr anchor="ctr" anchorCtr="0"/>
          <a:lstStyle>
            <a:lvl1pPr algn="ctr">
              <a:defRPr sz="6000">
                <a:solidFill>
                  <a:schemeClr val="bg1"/>
                </a:solidFill>
              </a:defRPr>
            </a:lvl1pPr>
          </a:lstStyle>
          <a:p>
            <a:r>
              <a:rPr lang="sv-SE" dirty="0"/>
              <a:t>Klicka för att lägga till rubrik</a:t>
            </a:r>
          </a:p>
        </p:txBody>
      </p:sp>
      <p:sp>
        <p:nvSpPr>
          <p:cNvPr id="5" name="Platshållare för text 4">
            <a:extLst>
              <a:ext uri="{FF2B5EF4-FFF2-40B4-BE49-F238E27FC236}">
                <a16:creationId xmlns:a16="http://schemas.microsoft.com/office/drawing/2014/main" id="{1B175072-F177-4090-A097-89E60835B8EE}"/>
              </a:ext>
            </a:extLst>
          </p:cNvPr>
          <p:cNvSpPr>
            <a:spLocks noGrp="1"/>
          </p:cNvSpPr>
          <p:nvPr>
            <p:ph type="body" sz="quarter" idx="10" hasCustomPrompt="1"/>
          </p:nvPr>
        </p:nvSpPr>
        <p:spPr>
          <a:xfrm>
            <a:off x="11150395" y="6416675"/>
            <a:ext cx="814593" cy="252413"/>
          </a:xfrm>
          <a:blipFill>
            <a:blip r:embed="rId3" cstate="screen">
              <a:extLst>
                <a:ext uri="{28A0092B-C50C-407E-A947-70E740481C1C}">
                  <a14:useLocalDpi xmlns:a14="http://schemas.microsoft.com/office/drawing/2010/main"/>
                </a:ext>
              </a:extLst>
            </a:blip>
            <a:stretch>
              <a:fillRect/>
            </a:stretch>
          </a:blipFill>
        </p:spPr>
        <p:txBody>
          <a:bodyPr/>
          <a:lstStyle>
            <a:lvl1pPr>
              <a:defRPr/>
            </a:lvl1pPr>
          </a:lstStyle>
          <a:p>
            <a:pPr lvl="0"/>
            <a:r>
              <a:rPr lang="sv-SE" dirty="0"/>
              <a:t>   </a:t>
            </a:r>
          </a:p>
        </p:txBody>
      </p:sp>
      <p:sp>
        <p:nvSpPr>
          <p:cNvPr id="4" name="textruta 3">
            <a:extLst>
              <a:ext uri="{FF2B5EF4-FFF2-40B4-BE49-F238E27FC236}">
                <a16:creationId xmlns:a16="http://schemas.microsoft.com/office/drawing/2014/main" id="{B8B47262-048B-416A-B312-3F69AC2BB135}"/>
              </a:ext>
            </a:extLst>
          </p:cNvPr>
          <p:cNvSpPr txBox="1"/>
          <p:nvPr userDrawn="1"/>
        </p:nvSpPr>
        <p:spPr>
          <a:xfrm>
            <a:off x="227012" y="6378437"/>
            <a:ext cx="8746166" cy="589894"/>
          </a:xfrm>
          <a:prstGeom prst="rect">
            <a:avLst/>
          </a:prstGeom>
          <a:noFill/>
        </p:spPr>
        <p:txBody>
          <a:bodyPr wrap="square" lIns="0" tIns="0" rIns="0" bIns="0" rtlCol="0" anchor="b" anchorCtr="0">
            <a:noAutofit/>
          </a:bodyPr>
          <a:lstStyle/>
          <a:p>
            <a:r>
              <a:rPr lang="sv-SE" sz="900" b="1" kern="1200" dirty="0">
                <a:solidFill>
                  <a:schemeClr val="bg1"/>
                </a:solidFill>
                <a:latin typeface="Arial" panose="020B0604020202020204" pitchFamily="34" charset="0"/>
                <a:ea typeface="+mn-ea"/>
                <a:cs typeface="Arial" panose="020B0604020202020204" pitchFamily="34" charset="0"/>
              </a:rPr>
              <a:t>Forte</a:t>
            </a:r>
            <a:r>
              <a:rPr lang="sv-SE" sz="900" kern="1200" dirty="0">
                <a:solidFill>
                  <a:schemeClr val="bg1"/>
                </a:solidFill>
                <a:latin typeface="Arial" panose="020B0604020202020204" pitchFamily="34" charset="0"/>
                <a:ea typeface="+mn-ea"/>
                <a:cs typeface="Arial" panose="020B0604020202020204" pitchFamily="34" charset="0"/>
              </a:rPr>
              <a:t> Swedish Research Council for Health, </a:t>
            </a:r>
            <a:r>
              <a:rPr lang="sv-SE" sz="900" kern="1200" dirty="0" err="1">
                <a:solidFill>
                  <a:schemeClr val="bg1"/>
                </a:solidFill>
                <a:latin typeface="Arial" panose="020B0604020202020204" pitchFamily="34" charset="0"/>
                <a:ea typeface="+mn-ea"/>
                <a:cs typeface="Arial" panose="020B0604020202020204" pitchFamily="34" charset="0"/>
              </a:rPr>
              <a:t>Working</a:t>
            </a:r>
            <a:r>
              <a:rPr lang="sv-SE" sz="900" kern="1200" dirty="0">
                <a:solidFill>
                  <a:schemeClr val="bg1"/>
                </a:solidFill>
                <a:latin typeface="Arial" panose="020B0604020202020204" pitchFamily="34" charset="0"/>
                <a:ea typeface="+mn-ea"/>
                <a:cs typeface="Arial" panose="020B0604020202020204" pitchFamily="34" charset="0"/>
              </a:rPr>
              <a:t> Life and Welfare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900" b="1" kern="1200" dirty="0">
                <a:solidFill>
                  <a:schemeClr val="bg1"/>
                </a:solidFill>
                <a:latin typeface="Arial" panose="020B0604020202020204" pitchFamily="34" charset="0"/>
                <a:ea typeface="+mn-ea"/>
                <a:cs typeface="Arial" panose="020B0604020202020204" pitchFamily="34" charset="0"/>
              </a:rPr>
              <a:t>www.forte.se</a:t>
            </a:r>
            <a:r>
              <a:rPr lang="sv-SE" sz="800" kern="1200" dirty="0">
                <a:solidFill>
                  <a:schemeClr val="bg1"/>
                </a:solidFill>
                <a:latin typeface="Arial" panose="020B0604020202020204" pitchFamily="34" charset="0"/>
                <a:ea typeface="+mn-ea"/>
                <a:cs typeface="Arial" panose="020B0604020202020204" pitchFamily="34" charset="0"/>
              </a:rPr>
              <a:t> </a:t>
            </a:r>
          </a:p>
          <a:p>
            <a:endParaRPr lang="sv-SE" dirty="0"/>
          </a:p>
        </p:txBody>
      </p:sp>
    </p:spTree>
    <p:extLst>
      <p:ext uri="{BB962C8B-B14F-4D97-AF65-F5344CB8AC3E}">
        <p14:creationId xmlns:p14="http://schemas.microsoft.com/office/powerpoint/2010/main" val="40159235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815326" y="3248977"/>
            <a:ext cx="9121165" cy="900116"/>
          </a:xfrm>
        </p:spPr>
        <p:txBody>
          <a:bodyPr/>
          <a:lstStyle/>
          <a:p>
            <a:r>
              <a:rPr lang="sv-SE"/>
              <a:t>Klicka här för att ändra format</a:t>
            </a:r>
            <a:endParaRPr lang="sv-SE" dirty="0"/>
          </a:p>
        </p:txBody>
      </p:sp>
      <p:sp>
        <p:nvSpPr>
          <p:cNvPr id="3" name="Underrubrik 2"/>
          <p:cNvSpPr>
            <a:spLocks noGrp="1"/>
          </p:cNvSpPr>
          <p:nvPr>
            <p:ph type="subTitle" idx="1"/>
          </p:nvPr>
        </p:nvSpPr>
        <p:spPr>
          <a:xfrm>
            <a:off x="815326" y="4329116"/>
            <a:ext cx="9121165" cy="1800229"/>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Tree>
    <p:extLst>
      <p:ext uri="{BB962C8B-B14F-4D97-AF65-F5344CB8AC3E}">
        <p14:creationId xmlns:p14="http://schemas.microsoft.com/office/powerpoint/2010/main" val="7424900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raditione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028709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 innehåll">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mall för rubrikformat</a:t>
            </a:r>
            <a:endParaRPr lang="sv-SE" dirty="0"/>
          </a:p>
        </p:txBody>
      </p:sp>
      <p:sp>
        <p:nvSpPr>
          <p:cNvPr id="8" name="Platshållare för datum 7"/>
          <p:cNvSpPr>
            <a:spLocks noGrp="1"/>
          </p:cNvSpPr>
          <p:nvPr>
            <p:ph type="dt" sz="half" idx="10"/>
          </p:nvPr>
        </p:nvSpPr>
        <p:spPr/>
        <p:txBody>
          <a:bodyPr/>
          <a:lstStyle/>
          <a:p>
            <a:endParaRPr lang="sv-SE" dirty="0"/>
          </a:p>
        </p:txBody>
      </p:sp>
      <p:sp>
        <p:nvSpPr>
          <p:cNvPr id="9" name="Platshållare för sidfot 8"/>
          <p:cNvSpPr>
            <a:spLocks noGrp="1"/>
          </p:cNvSpPr>
          <p:nvPr>
            <p:ph type="ftr" sz="quarter" idx="11"/>
          </p:nvPr>
        </p:nvSpPr>
        <p:spPr/>
        <p:txBody>
          <a:bodyPr/>
          <a:lstStyle/>
          <a:p>
            <a:r>
              <a:rPr lang="sv-SE" dirty="0"/>
              <a:t>Presentationens namn</a:t>
            </a:r>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3" name="Platshållare för innehåll 2">
            <a:extLst>
              <a:ext uri="{FF2B5EF4-FFF2-40B4-BE49-F238E27FC236}">
                <a16:creationId xmlns:a16="http://schemas.microsoft.com/office/drawing/2014/main" id="{40B14F9F-EF14-4BF9-A470-53C3319EA5EC}"/>
              </a:ext>
            </a:extLst>
          </p:cNvPr>
          <p:cNvSpPr>
            <a:spLocks noGrp="1"/>
          </p:cNvSpPr>
          <p:nvPr>
            <p:ph sz="quarter" idx="13"/>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6909222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raditionell omvänd">
    <p:spTree>
      <p:nvGrpSpPr>
        <p:cNvPr id="1" name=""/>
        <p:cNvGrpSpPr/>
        <p:nvPr/>
      </p:nvGrpSpPr>
      <p:grpSpPr>
        <a:xfrm>
          <a:off x="0" y="0"/>
          <a:ext cx="0" cy="0"/>
          <a:chOff x="0" y="0"/>
          <a:chExt cx="0" cy="0"/>
        </a:xfrm>
      </p:grpSpPr>
      <p:sp>
        <p:nvSpPr>
          <p:cNvPr id="2" name="Rubrik 1"/>
          <p:cNvSpPr>
            <a:spLocks noGrp="1"/>
          </p:cNvSpPr>
          <p:nvPr>
            <p:ph type="title"/>
          </p:nvPr>
        </p:nvSpPr>
        <p:spPr>
          <a:xfrm>
            <a:off x="815326" y="5229231"/>
            <a:ext cx="9121165" cy="900115"/>
          </a:xfrm>
        </p:spPr>
        <p:txBody>
          <a:bodyPr/>
          <a:lstStyle/>
          <a:p>
            <a:r>
              <a:rPr lang="sv-SE"/>
              <a:t>Klicka här för att ändra format</a:t>
            </a:r>
          </a:p>
        </p:txBody>
      </p:sp>
      <p:sp>
        <p:nvSpPr>
          <p:cNvPr id="3" name="Platshållare för innehåll 2"/>
          <p:cNvSpPr>
            <a:spLocks noGrp="1"/>
          </p:cNvSpPr>
          <p:nvPr>
            <p:ph idx="1"/>
          </p:nvPr>
        </p:nvSpPr>
        <p:spPr>
          <a:xfrm>
            <a:off x="815326" y="1628771"/>
            <a:ext cx="9121165" cy="3420437"/>
          </a:xfrm>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962836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 stående bild">
    <p:spTree>
      <p:nvGrpSpPr>
        <p:cNvPr id="1" name=""/>
        <p:cNvGrpSpPr/>
        <p:nvPr/>
      </p:nvGrpSpPr>
      <p:grpSpPr>
        <a:xfrm>
          <a:off x="0" y="0"/>
          <a:ext cx="0" cy="0"/>
          <a:chOff x="0" y="0"/>
          <a:chExt cx="0" cy="0"/>
        </a:xfrm>
      </p:grpSpPr>
      <p:sp>
        <p:nvSpPr>
          <p:cNvPr id="2" name="Rubrik 1"/>
          <p:cNvSpPr>
            <a:spLocks noGrp="1"/>
          </p:cNvSpPr>
          <p:nvPr>
            <p:ph type="title"/>
          </p:nvPr>
        </p:nvSpPr>
        <p:spPr>
          <a:xfrm>
            <a:off x="6336031" y="1628771"/>
            <a:ext cx="3600459" cy="720092"/>
          </a:xfrm>
        </p:spPr>
        <p:txBody>
          <a:bodyPr/>
          <a:lstStyle>
            <a:lvl1pPr>
              <a:defRPr sz="2400"/>
            </a:lvl1pPr>
          </a:lstStyle>
          <a:p>
            <a:r>
              <a:rPr lang="sv-SE"/>
              <a:t>Klicka här för att ändra format</a:t>
            </a:r>
            <a:endParaRPr lang="sv-SE" dirty="0"/>
          </a:p>
        </p:txBody>
      </p:sp>
      <p:sp>
        <p:nvSpPr>
          <p:cNvPr id="8" name="Platshållare för bild 7"/>
          <p:cNvSpPr>
            <a:spLocks noGrp="1"/>
          </p:cNvSpPr>
          <p:nvPr>
            <p:ph type="pic" sz="quarter" idx="13"/>
          </p:nvPr>
        </p:nvSpPr>
        <p:spPr>
          <a:xfrm>
            <a:off x="-1" y="-2"/>
            <a:ext cx="5855969" cy="6858001"/>
          </a:xfrm>
        </p:spPr>
        <p:txBody>
          <a:bodyPr anchor="ctr">
            <a:normAutofit/>
          </a:bodyPr>
          <a:lstStyle>
            <a:lvl1pPr marL="0" indent="0" algn="ctr">
              <a:buNone/>
              <a:defRPr sz="1600">
                <a:solidFill>
                  <a:schemeClr val="bg1">
                    <a:lumMod val="50000"/>
                  </a:schemeClr>
                </a:solidFill>
              </a:defRPr>
            </a:lvl1pPr>
          </a:lstStyle>
          <a:p>
            <a:r>
              <a:rPr lang="sv-SE"/>
              <a:t>Klicka på ikonen för att lägga till en bild</a:t>
            </a:r>
            <a:endParaRPr lang="sv-SE" dirty="0"/>
          </a:p>
        </p:txBody>
      </p:sp>
      <p:sp>
        <p:nvSpPr>
          <p:cNvPr id="12" name="Platshållare för text 11"/>
          <p:cNvSpPr>
            <a:spLocks noGrp="1"/>
          </p:cNvSpPr>
          <p:nvPr>
            <p:ph type="body" sz="quarter" idx="14"/>
          </p:nvPr>
        </p:nvSpPr>
        <p:spPr>
          <a:xfrm>
            <a:off x="6335185" y="2528886"/>
            <a:ext cx="3600449" cy="3600453"/>
          </a:xfrm>
        </p:spPr>
        <p:txBody>
          <a:bodyPr/>
          <a:lstStyle>
            <a:lvl1pPr>
              <a:defRPr sz="1600"/>
            </a:lvl1pPr>
            <a:lvl2pPr>
              <a:defRPr sz="1400"/>
            </a:lvl2pPr>
            <a:lvl3pPr>
              <a:defRPr sz="1200"/>
            </a:lvl3pPr>
            <a:lvl4pPr>
              <a:defRPr sz="12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9509859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 liggande bild">
    <p:spTree>
      <p:nvGrpSpPr>
        <p:cNvPr id="1" name=""/>
        <p:cNvGrpSpPr/>
        <p:nvPr/>
      </p:nvGrpSpPr>
      <p:grpSpPr>
        <a:xfrm>
          <a:off x="0" y="0"/>
          <a:ext cx="0" cy="0"/>
          <a:chOff x="0" y="0"/>
          <a:chExt cx="0" cy="0"/>
        </a:xfrm>
      </p:grpSpPr>
      <p:sp>
        <p:nvSpPr>
          <p:cNvPr id="2" name="Rubrik 1"/>
          <p:cNvSpPr>
            <a:spLocks noGrp="1"/>
          </p:cNvSpPr>
          <p:nvPr>
            <p:ph type="title"/>
          </p:nvPr>
        </p:nvSpPr>
        <p:spPr>
          <a:xfrm>
            <a:off x="6336031" y="1628770"/>
            <a:ext cx="3600459" cy="720092"/>
          </a:xfrm>
        </p:spPr>
        <p:txBody>
          <a:bodyPr/>
          <a:lstStyle>
            <a:lvl1pPr>
              <a:defRPr sz="2400"/>
            </a:lvl1pPr>
          </a:lstStyle>
          <a:p>
            <a:r>
              <a:rPr lang="sv-SE"/>
              <a:t>Klicka här för att ändra format</a:t>
            </a:r>
            <a:endParaRPr lang="sv-SE" dirty="0"/>
          </a:p>
        </p:txBody>
      </p:sp>
      <p:sp>
        <p:nvSpPr>
          <p:cNvPr id="8" name="Platshållare för bild 7"/>
          <p:cNvSpPr>
            <a:spLocks noGrp="1"/>
          </p:cNvSpPr>
          <p:nvPr>
            <p:ph type="pic" sz="quarter" idx="13"/>
          </p:nvPr>
        </p:nvSpPr>
        <p:spPr>
          <a:xfrm>
            <a:off x="-1" y="1628771"/>
            <a:ext cx="5855969" cy="3240413"/>
          </a:xfrm>
        </p:spPr>
        <p:txBody>
          <a:bodyPr anchor="ctr">
            <a:normAutofit/>
          </a:bodyPr>
          <a:lstStyle>
            <a:lvl1pPr marL="0" indent="0" algn="ctr">
              <a:buNone/>
              <a:defRPr sz="1600">
                <a:solidFill>
                  <a:schemeClr val="bg1">
                    <a:lumMod val="50000"/>
                  </a:schemeClr>
                </a:solidFill>
              </a:defRPr>
            </a:lvl1pPr>
          </a:lstStyle>
          <a:p>
            <a:r>
              <a:rPr lang="sv-SE"/>
              <a:t>Klicka på ikonen för att lägga till en bild</a:t>
            </a:r>
            <a:endParaRPr lang="sv-SE" dirty="0"/>
          </a:p>
        </p:txBody>
      </p:sp>
      <p:sp>
        <p:nvSpPr>
          <p:cNvPr id="12" name="Platshållare för text 11"/>
          <p:cNvSpPr>
            <a:spLocks noGrp="1"/>
          </p:cNvSpPr>
          <p:nvPr>
            <p:ph type="body" sz="quarter" idx="14"/>
          </p:nvPr>
        </p:nvSpPr>
        <p:spPr>
          <a:xfrm>
            <a:off x="6335185" y="2528885"/>
            <a:ext cx="3600449" cy="3600453"/>
          </a:xfrm>
        </p:spPr>
        <p:txBody>
          <a:bodyPr/>
          <a:lstStyle>
            <a:lvl1pPr>
              <a:defRPr sz="1600"/>
            </a:lvl1pPr>
            <a:lvl2pPr>
              <a:defRPr sz="1400"/>
            </a:lvl2pPr>
            <a:lvl3pPr>
              <a:defRPr sz="1200"/>
            </a:lvl3pPr>
            <a:lvl4pPr>
              <a:defRPr sz="12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1277669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7691947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Endast rubrik omvänd">
    <p:spTree>
      <p:nvGrpSpPr>
        <p:cNvPr id="1" name=""/>
        <p:cNvGrpSpPr/>
        <p:nvPr/>
      </p:nvGrpSpPr>
      <p:grpSpPr>
        <a:xfrm>
          <a:off x="0" y="0"/>
          <a:ext cx="0" cy="0"/>
          <a:chOff x="0" y="0"/>
          <a:chExt cx="0" cy="0"/>
        </a:xfrm>
      </p:grpSpPr>
      <p:sp>
        <p:nvSpPr>
          <p:cNvPr id="2" name="Rubrik 1"/>
          <p:cNvSpPr>
            <a:spLocks noGrp="1"/>
          </p:cNvSpPr>
          <p:nvPr>
            <p:ph type="title"/>
          </p:nvPr>
        </p:nvSpPr>
        <p:spPr>
          <a:xfrm>
            <a:off x="815326" y="5229231"/>
            <a:ext cx="9121165" cy="900115"/>
          </a:xfrm>
        </p:spPr>
        <p:txBody>
          <a:bodyPr/>
          <a:lstStyle/>
          <a:p>
            <a:r>
              <a:rPr lang="sv-SE"/>
              <a:t>Klicka här för att ändra format</a:t>
            </a:r>
          </a:p>
        </p:txBody>
      </p:sp>
    </p:spTree>
    <p:extLst>
      <p:ext uri="{BB962C8B-B14F-4D97-AF65-F5344CB8AC3E}">
        <p14:creationId xmlns:p14="http://schemas.microsoft.com/office/powerpoint/2010/main" val="25428209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6630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 innehåll + bild Ljus">
    <p:spTree>
      <p:nvGrpSpPr>
        <p:cNvPr id="1" name=""/>
        <p:cNvGrpSpPr/>
        <p:nvPr/>
      </p:nvGrpSpPr>
      <p:grpSpPr>
        <a:xfrm>
          <a:off x="0" y="0"/>
          <a:ext cx="0" cy="0"/>
          <a:chOff x="0" y="0"/>
          <a:chExt cx="0" cy="0"/>
        </a:xfrm>
      </p:grpSpPr>
      <p:sp>
        <p:nvSpPr>
          <p:cNvPr id="7" name="Rubrik 6"/>
          <p:cNvSpPr>
            <a:spLocks noGrp="1"/>
          </p:cNvSpPr>
          <p:nvPr>
            <p:ph type="title"/>
          </p:nvPr>
        </p:nvSpPr>
        <p:spPr>
          <a:xfrm>
            <a:off x="839790" y="690177"/>
            <a:ext cx="4896000" cy="1008000"/>
          </a:xfrm>
        </p:spPr>
        <p:txBody>
          <a:bodyPr/>
          <a:lstStyle/>
          <a:p>
            <a:r>
              <a:rPr lang="sv-SE"/>
              <a:t>Klicka här för att ändra mall för rubrikformat</a:t>
            </a:r>
            <a:endParaRPr lang="sv-SE" dirty="0"/>
          </a:p>
        </p:txBody>
      </p:sp>
      <p:sp>
        <p:nvSpPr>
          <p:cNvPr id="8" name="Platshållare för datum 7"/>
          <p:cNvSpPr>
            <a:spLocks noGrp="1"/>
          </p:cNvSpPr>
          <p:nvPr>
            <p:ph type="dt" sz="half" idx="10"/>
          </p:nvPr>
        </p:nvSpPr>
        <p:spPr>
          <a:xfrm>
            <a:off x="5649142" y="6957942"/>
            <a:ext cx="900000" cy="126000"/>
          </a:xfrm>
        </p:spPr>
        <p:txBody>
          <a:bodyPr/>
          <a:lstStyle/>
          <a:p>
            <a:endParaRPr lang="sv-SE" dirty="0"/>
          </a:p>
        </p:txBody>
      </p:sp>
      <p:sp>
        <p:nvSpPr>
          <p:cNvPr id="9" name="Platshållare för sidfot 8"/>
          <p:cNvSpPr>
            <a:spLocks noGrp="1"/>
          </p:cNvSpPr>
          <p:nvPr>
            <p:ph type="ftr" sz="quarter" idx="11"/>
          </p:nvPr>
        </p:nvSpPr>
        <p:spPr/>
        <p:txBody>
          <a:bodyPr/>
          <a:lstStyle/>
          <a:p>
            <a:r>
              <a:rPr lang="sv-SE" dirty="0"/>
              <a:t>Presentationens namn</a:t>
            </a:r>
          </a:p>
        </p:txBody>
      </p:sp>
      <p:sp>
        <p:nvSpPr>
          <p:cNvPr id="10" name="Platshållare för bildnummer 9"/>
          <p:cNvSpPr>
            <a:spLocks noGrp="1"/>
          </p:cNvSpPr>
          <p:nvPr>
            <p:ph type="sldNum" sz="quarter" idx="12"/>
          </p:nvPr>
        </p:nvSpPr>
        <p:spPr>
          <a:xfrm>
            <a:off x="5649142" y="7084355"/>
            <a:ext cx="900000" cy="126000"/>
          </a:xfrm>
        </p:spPr>
        <p:txBody>
          <a:bodyPr/>
          <a:lstStyle/>
          <a:p>
            <a:fld id="{E8645303-2AAE-45D1-913A-B06AE6474513}" type="slidenum">
              <a:rPr lang="sv-SE" smtClean="0"/>
              <a:t>‹#›</a:t>
            </a:fld>
            <a:endParaRPr lang="sv-SE" dirty="0"/>
          </a:p>
        </p:txBody>
      </p:sp>
      <p:sp>
        <p:nvSpPr>
          <p:cNvPr id="3" name="Platshållare för innehåll 2">
            <a:extLst>
              <a:ext uri="{FF2B5EF4-FFF2-40B4-BE49-F238E27FC236}">
                <a16:creationId xmlns:a16="http://schemas.microsoft.com/office/drawing/2014/main" id="{40B14F9F-EF14-4BF9-A470-53C3319EA5EC}"/>
              </a:ext>
            </a:extLst>
          </p:cNvPr>
          <p:cNvSpPr>
            <a:spLocks noGrp="1"/>
          </p:cNvSpPr>
          <p:nvPr>
            <p:ph sz="quarter" idx="13" hasCustomPrompt="1"/>
          </p:nvPr>
        </p:nvSpPr>
        <p:spPr>
          <a:xfrm>
            <a:off x="839786" y="2276475"/>
            <a:ext cx="4896000" cy="3924299"/>
          </a:xfrm>
        </p:spPr>
        <p:txBody>
          <a:bodyPr/>
          <a:lstStyle>
            <a:lvl1pPr>
              <a:defRPr sz="2000"/>
            </a:lvl1pPr>
            <a:lvl2pPr>
              <a:defRPr sz="2000"/>
            </a:lvl2pPr>
            <a:lvl3pPr>
              <a:defRPr sz="2000"/>
            </a:lvl3pPr>
            <a:lvl4pPr>
              <a:defRPr sz="2000"/>
            </a:lvl4pPr>
            <a:lvl5pPr>
              <a:defRPr sz="2000"/>
            </a:lvl5pPr>
          </a:lstStyle>
          <a:p>
            <a:pPr lvl="0"/>
            <a:r>
              <a:rPr lang="sv-SE" dirty="0"/>
              <a:t>Nivå 1</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bild 3">
            <a:extLst>
              <a:ext uri="{FF2B5EF4-FFF2-40B4-BE49-F238E27FC236}">
                <a16:creationId xmlns:a16="http://schemas.microsoft.com/office/drawing/2014/main" id="{2B674A05-7754-48C4-8D95-1BCE4288D527}"/>
              </a:ext>
            </a:extLst>
          </p:cNvPr>
          <p:cNvSpPr>
            <a:spLocks noGrp="1"/>
          </p:cNvSpPr>
          <p:nvPr>
            <p:ph type="pic" sz="quarter" idx="14"/>
          </p:nvPr>
        </p:nvSpPr>
        <p:spPr>
          <a:xfrm>
            <a:off x="6096000" y="0"/>
            <a:ext cx="6096000" cy="6858000"/>
          </a:xfrm>
          <a:solidFill>
            <a:schemeClr val="accent6">
              <a:lumMod val="20000"/>
              <a:lumOff val="80000"/>
            </a:schemeClr>
          </a:solidFill>
        </p:spPr>
        <p:txBody>
          <a:bodyPr lIns="180000" tIns="180000" rIns="180000" bIns="180000"/>
          <a:lstStyle/>
          <a:p>
            <a:r>
              <a:rPr lang="sv-SE"/>
              <a:t>Klicka på ikonen för att lägga till en bild</a:t>
            </a:r>
          </a:p>
        </p:txBody>
      </p:sp>
      <p:sp>
        <p:nvSpPr>
          <p:cNvPr id="11" name="Platshållare för text 4">
            <a:extLst>
              <a:ext uri="{FF2B5EF4-FFF2-40B4-BE49-F238E27FC236}">
                <a16:creationId xmlns:a16="http://schemas.microsoft.com/office/drawing/2014/main" id="{523DC997-D5E1-4E72-A620-DC26C2A07B06}"/>
              </a:ext>
            </a:extLst>
          </p:cNvPr>
          <p:cNvSpPr>
            <a:spLocks noGrp="1"/>
          </p:cNvSpPr>
          <p:nvPr>
            <p:ph type="body" sz="quarter" idx="15" hasCustomPrompt="1"/>
          </p:nvPr>
        </p:nvSpPr>
        <p:spPr>
          <a:xfrm>
            <a:off x="11150395" y="6416675"/>
            <a:ext cx="814593" cy="252413"/>
          </a:xfrm>
          <a:blipFill>
            <a:blip r:embed="rId2"/>
            <a:stretch>
              <a:fillRect/>
            </a:stretch>
          </a:blipFill>
        </p:spPr>
        <p:txBody>
          <a:bodyPr/>
          <a:lstStyle>
            <a:lvl1pPr>
              <a:defRPr/>
            </a:lvl1pPr>
          </a:lstStyle>
          <a:p>
            <a:pPr lvl="0"/>
            <a:r>
              <a:rPr lang="sv-SE" dirty="0"/>
              <a:t>   </a:t>
            </a:r>
          </a:p>
        </p:txBody>
      </p:sp>
    </p:spTree>
    <p:extLst>
      <p:ext uri="{BB962C8B-B14F-4D97-AF65-F5344CB8AC3E}">
        <p14:creationId xmlns:p14="http://schemas.microsoft.com/office/powerpoint/2010/main" val="1696120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 innehåll + bild Mörk">
    <p:bg>
      <p:bgPr>
        <a:solidFill>
          <a:schemeClr val="tx2"/>
        </a:solidFill>
        <a:effectLst/>
      </p:bgPr>
    </p:bg>
    <p:spTree>
      <p:nvGrpSpPr>
        <p:cNvPr id="1" name=""/>
        <p:cNvGrpSpPr/>
        <p:nvPr/>
      </p:nvGrpSpPr>
      <p:grpSpPr>
        <a:xfrm>
          <a:off x="0" y="0"/>
          <a:ext cx="0" cy="0"/>
          <a:chOff x="0" y="0"/>
          <a:chExt cx="0" cy="0"/>
        </a:xfrm>
      </p:grpSpPr>
      <p:sp>
        <p:nvSpPr>
          <p:cNvPr id="7" name="Rubrik 6"/>
          <p:cNvSpPr>
            <a:spLocks noGrp="1"/>
          </p:cNvSpPr>
          <p:nvPr>
            <p:ph type="title"/>
          </p:nvPr>
        </p:nvSpPr>
        <p:spPr>
          <a:xfrm>
            <a:off x="839790" y="690177"/>
            <a:ext cx="4896000" cy="1008000"/>
          </a:xfrm>
        </p:spPr>
        <p:txBody>
          <a:bodyPr/>
          <a:lstStyle>
            <a:lvl1pPr>
              <a:defRPr>
                <a:solidFill>
                  <a:schemeClr val="bg1"/>
                </a:solidFill>
              </a:defRPr>
            </a:lvl1pPr>
          </a:lstStyle>
          <a:p>
            <a:r>
              <a:rPr lang="sv-SE"/>
              <a:t>Klicka här för att ändra mall för rubrikformat</a:t>
            </a:r>
            <a:endParaRPr lang="sv-SE" dirty="0"/>
          </a:p>
        </p:txBody>
      </p:sp>
      <p:sp>
        <p:nvSpPr>
          <p:cNvPr id="8" name="Platshållare för datum 7"/>
          <p:cNvSpPr>
            <a:spLocks noGrp="1"/>
          </p:cNvSpPr>
          <p:nvPr>
            <p:ph type="dt" sz="half" idx="10"/>
          </p:nvPr>
        </p:nvSpPr>
        <p:spPr>
          <a:xfrm>
            <a:off x="5649142" y="6957942"/>
            <a:ext cx="900000" cy="126000"/>
          </a:xfrm>
        </p:spPr>
        <p:txBody>
          <a:bodyPr/>
          <a:lstStyle/>
          <a:p>
            <a:endParaRPr lang="sv-SE" dirty="0"/>
          </a:p>
        </p:txBody>
      </p:sp>
      <p:sp>
        <p:nvSpPr>
          <p:cNvPr id="9" name="Platshållare för sidfot 8"/>
          <p:cNvSpPr>
            <a:spLocks noGrp="1"/>
          </p:cNvSpPr>
          <p:nvPr>
            <p:ph type="ftr" sz="quarter" idx="11"/>
          </p:nvPr>
        </p:nvSpPr>
        <p:spPr/>
        <p:txBody>
          <a:bodyPr/>
          <a:lstStyle>
            <a:lvl1pPr>
              <a:defRPr>
                <a:solidFill>
                  <a:schemeClr val="bg1"/>
                </a:solidFill>
              </a:defRPr>
            </a:lvl1pPr>
          </a:lstStyle>
          <a:p>
            <a:r>
              <a:rPr lang="sv-SE" dirty="0"/>
              <a:t>Presentationens namn</a:t>
            </a:r>
          </a:p>
        </p:txBody>
      </p:sp>
      <p:sp>
        <p:nvSpPr>
          <p:cNvPr id="10" name="Platshållare för bildnummer 9"/>
          <p:cNvSpPr>
            <a:spLocks noGrp="1"/>
          </p:cNvSpPr>
          <p:nvPr>
            <p:ph type="sldNum" sz="quarter" idx="12"/>
          </p:nvPr>
        </p:nvSpPr>
        <p:spPr>
          <a:xfrm>
            <a:off x="5649142" y="7084355"/>
            <a:ext cx="900000" cy="126000"/>
          </a:xfrm>
        </p:spPr>
        <p:txBody>
          <a:bodyPr/>
          <a:lstStyle/>
          <a:p>
            <a:fld id="{E8645303-2AAE-45D1-913A-B06AE6474513}" type="slidenum">
              <a:rPr lang="sv-SE" smtClean="0"/>
              <a:t>‹#›</a:t>
            </a:fld>
            <a:endParaRPr lang="sv-SE" dirty="0"/>
          </a:p>
        </p:txBody>
      </p:sp>
      <p:sp>
        <p:nvSpPr>
          <p:cNvPr id="3" name="Platshållare för innehåll 2">
            <a:extLst>
              <a:ext uri="{FF2B5EF4-FFF2-40B4-BE49-F238E27FC236}">
                <a16:creationId xmlns:a16="http://schemas.microsoft.com/office/drawing/2014/main" id="{40B14F9F-EF14-4BF9-A470-53C3319EA5EC}"/>
              </a:ext>
            </a:extLst>
          </p:cNvPr>
          <p:cNvSpPr>
            <a:spLocks noGrp="1"/>
          </p:cNvSpPr>
          <p:nvPr>
            <p:ph sz="quarter" idx="13" hasCustomPrompt="1"/>
          </p:nvPr>
        </p:nvSpPr>
        <p:spPr>
          <a:xfrm>
            <a:off x="839786" y="2276475"/>
            <a:ext cx="4896000" cy="3924299"/>
          </a:xfrm>
        </p:spPr>
        <p:txBody>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sv-SE" dirty="0"/>
              <a:t>Nivå 1</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bild 3">
            <a:extLst>
              <a:ext uri="{FF2B5EF4-FFF2-40B4-BE49-F238E27FC236}">
                <a16:creationId xmlns:a16="http://schemas.microsoft.com/office/drawing/2014/main" id="{2B674A05-7754-48C4-8D95-1BCE4288D527}"/>
              </a:ext>
            </a:extLst>
          </p:cNvPr>
          <p:cNvSpPr>
            <a:spLocks noGrp="1"/>
          </p:cNvSpPr>
          <p:nvPr>
            <p:ph type="pic" sz="quarter" idx="14"/>
          </p:nvPr>
        </p:nvSpPr>
        <p:spPr>
          <a:xfrm>
            <a:off x="6096000" y="0"/>
            <a:ext cx="6096000" cy="6858000"/>
          </a:xfrm>
          <a:solidFill>
            <a:schemeClr val="accent6">
              <a:lumMod val="20000"/>
              <a:lumOff val="80000"/>
            </a:schemeClr>
          </a:solidFill>
        </p:spPr>
        <p:txBody>
          <a:bodyPr lIns="180000" tIns="180000" rIns="180000" bIns="180000"/>
          <a:lstStyle/>
          <a:p>
            <a:r>
              <a:rPr lang="sv-SE"/>
              <a:t>Klicka på ikonen för att lägga till en bild</a:t>
            </a:r>
          </a:p>
        </p:txBody>
      </p:sp>
      <p:sp>
        <p:nvSpPr>
          <p:cNvPr id="11" name="Platshållare för text 4">
            <a:extLst>
              <a:ext uri="{FF2B5EF4-FFF2-40B4-BE49-F238E27FC236}">
                <a16:creationId xmlns:a16="http://schemas.microsoft.com/office/drawing/2014/main" id="{523DC997-D5E1-4E72-A620-DC26C2A07B06}"/>
              </a:ext>
            </a:extLst>
          </p:cNvPr>
          <p:cNvSpPr>
            <a:spLocks noGrp="1"/>
          </p:cNvSpPr>
          <p:nvPr>
            <p:ph type="body" sz="quarter" idx="15" hasCustomPrompt="1"/>
          </p:nvPr>
        </p:nvSpPr>
        <p:spPr>
          <a:xfrm>
            <a:off x="11150395" y="6416675"/>
            <a:ext cx="814593" cy="252413"/>
          </a:xfrm>
          <a:blipFill>
            <a:blip r:embed="rId2"/>
            <a:stretch>
              <a:fillRect/>
            </a:stretch>
          </a:blipFill>
        </p:spPr>
        <p:txBody>
          <a:bodyPr/>
          <a:lstStyle>
            <a:lvl1pPr>
              <a:defRPr/>
            </a:lvl1pPr>
          </a:lstStyle>
          <a:p>
            <a:pPr lvl="0"/>
            <a:r>
              <a:rPr lang="sv-SE" dirty="0"/>
              <a:t>   </a:t>
            </a:r>
          </a:p>
        </p:txBody>
      </p:sp>
    </p:spTree>
    <p:extLst>
      <p:ext uri="{BB962C8B-B14F-4D97-AF65-F5344CB8AC3E}">
        <p14:creationId xmlns:p14="http://schemas.microsoft.com/office/powerpoint/2010/main" val="784546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 innehåll 2/3">
    <p:spTree>
      <p:nvGrpSpPr>
        <p:cNvPr id="1" name=""/>
        <p:cNvGrpSpPr/>
        <p:nvPr/>
      </p:nvGrpSpPr>
      <p:grpSpPr>
        <a:xfrm>
          <a:off x="0" y="0"/>
          <a:ext cx="0" cy="0"/>
          <a:chOff x="0" y="0"/>
          <a:chExt cx="0" cy="0"/>
        </a:xfrm>
      </p:grpSpPr>
      <p:sp>
        <p:nvSpPr>
          <p:cNvPr id="7" name="Rubrik 6"/>
          <p:cNvSpPr>
            <a:spLocks noGrp="1"/>
          </p:cNvSpPr>
          <p:nvPr>
            <p:ph type="title"/>
          </p:nvPr>
        </p:nvSpPr>
        <p:spPr>
          <a:xfrm>
            <a:off x="839789" y="690177"/>
            <a:ext cx="7199998" cy="1008000"/>
          </a:xfrm>
        </p:spPr>
        <p:txBody>
          <a:bodyPr/>
          <a:lstStyle/>
          <a:p>
            <a:r>
              <a:rPr lang="sv-SE"/>
              <a:t>Klicka här för att ändra mall för rubrikformat</a:t>
            </a:r>
            <a:endParaRPr lang="sv-SE" dirty="0"/>
          </a:p>
        </p:txBody>
      </p:sp>
      <p:sp>
        <p:nvSpPr>
          <p:cNvPr id="8" name="Platshållare för datum 7"/>
          <p:cNvSpPr>
            <a:spLocks noGrp="1"/>
          </p:cNvSpPr>
          <p:nvPr>
            <p:ph type="dt" sz="half" idx="10"/>
          </p:nvPr>
        </p:nvSpPr>
        <p:spPr/>
        <p:txBody>
          <a:bodyPr/>
          <a:lstStyle/>
          <a:p>
            <a:endParaRPr lang="sv-SE" dirty="0"/>
          </a:p>
        </p:txBody>
      </p:sp>
      <p:sp>
        <p:nvSpPr>
          <p:cNvPr id="9" name="Platshållare för sidfot 8"/>
          <p:cNvSpPr>
            <a:spLocks noGrp="1"/>
          </p:cNvSpPr>
          <p:nvPr>
            <p:ph type="ftr" sz="quarter" idx="11"/>
          </p:nvPr>
        </p:nvSpPr>
        <p:spPr/>
        <p:txBody>
          <a:bodyPr/>
          <a:lstStyle/>
          <a:p>
            <a:r>
              <a:rPr lang="sv-SE" dirty="0"/>
              <a:t>Presentationens namn</a:t>
            </a:r>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3" name="Platshållare för innehåll 2">
            <a:extLst>
              <a:ext uri="{FF2B5EF4-FFF2-40B4-BE49-F238E27FC236}">
                <a16:creationId xmlns:a16="http://schemas.microsoft.com/office/drawing/2014/main" id="{40B14F9F-EF14-4BF9-A470-53C3319EA5EC}"/>
              </a:ext>
            </a:extLst>
          </p:cNvPr>
          <p:cNvSpPr>
            <a:spLocks noGrp="1"/>
          </p:cNvSpPr>
          <p:nvPr>
            <p:ph sz="quarter" idx="13" hasCustomPrompt="1"/>
          </p:nvPr>
        </p:nvSpPr>
        <p:spPr>
          <a:xfrm>
            <a:off x="839786" y="2276475"/>
            <a:ext cx="7200000" cy="3924299"/>
          </a:xfrm>
        </p:spPr>
        <p:txBody>
          <a:bodyPr/>
          <a:lstStyle>
            <a:lvl1pPr>
              <a:defRPr/>
            </a:lvl1pPr>
          </a:lstStyle>
          <a:p>
            <a:pPr lvl="0"/>
            <a:r>
              <a:rPr lang="sv-SE" dirty="0"/>
              <a:t>Nivå 1</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094776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 innehåll + citat">
    <p:spTree>
      <p:nvGrpSpPr>
        <p:cNvPr id="1" name=""/>
        <p:cNvGrpSpPr/>
        <p:nvPr/>
      </p:nvGrpSpPr>
      <p:grpSpPr>
        <a:xfrm>
          <a:off x="0" y="0"/>
          <a:ext cx="0" cy="0"/>
          <a:chOff x="0" y="0"/>
          <a:chExt cx="0" cy="0"/>
        </a:xfrm>
      </p:grpSpPr>
      <p:sp>
        <p:nvSpPr>
          <p:cNvPr id="7" name="Rubrik 6"/>
          <p:cNvSpPr>
            <a:spLocks noGrp="1"/>
          </p:cNvSpPr>
          <p:nvPr>
            <p:ph type="title"/>
          </p:nvPr>
        </p:nvSpPr>
        <p:spPr>
          <a:xfrm>
            <a:off x="839789" y="690177"/>
            <a:ext cx="7199998" cy="1008000"/>
          </a:xfrm>
        </p:spPr>
        <p:txBody>
          <a:bodyPr/>
          <a:lstStyle/>
          <a:p>
            <a:r>
              <a:rPr lang="sv-SE"/>
              <a:t>Klicka här för att ändra mall för rubrikformat</a:t>
            </a:r>
            <a:endParaRPr lang="sv-SE" dirty="0"/>
          </a:p>
        </p:txBody>
      </p:sp>
      <p:sp>
        <p:nvSpPr>
          <p:cNvPr id="8" name="Platshållare för datum 7"/>
          <p:cNvSpPr>
            <a:spLocks noGrp="1"/>
          </p:cNvSpPr>
          <p:nvPr>
            <p:ph type="dt" sz="half" idx="10"/>
          </p:nvPr>
        </p:nvSpPr>
        <p:spPr/>
        <p:txBody>
          <a:bodyPr/>
          <a:lstStyle/>
          <a:p>
            <a:endParaRPr lang="sv-SE" dirty="0"/>
          </a:p>
        </p:txBody>
      </p:sp>
      <p:sp>
        <p:nvSpPr>
          <p:cNvPr id="9" name="Platshållare för sidfot 8"/>
          <p:cNvSpPr>
            <a:spLocks noGrp="1"/>
          </p:cNvSpPr>
          <p:nvPr>
            <p:ph type="ftr" sz="quarter" idx="11"/>
          </p:nvPr>
        </p:nvSpPr>
        <p:spPr/>
        <p:txBody>
          <a:bodyPr/>
          <a:lstStyle/>
          <a:p>
            <a:r>
              <a:rPr lang="sv-SE" dirty="0"/>
              <a:t>Presentationens namn</a:t>
            </a:r>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3" name="Platshållare för innehåll 2">
            <a:extLst>
              <a:ext uri="{FF2B5EF4-FFF2-40B4-BE49-F238E27FC236}">
                <a16:creationId xmlns:a16="http://schemas.microsoft.com/office/drawing/2014/main" id="{40B14F9F-EF14-4BF9-A470-53C3319EA5EC}"/>
              </a:ext>
            </a:extLst>
          </p:cNvPr>
          <p:cNvSpPr>
            <a:spLocks noGrp="1"/>
          </p:cNvSpPr>
          <p:nvPr>
            <p:ph sz="quarter" idx="13" hasCustomPrompt="1"/>
          </p:nvPr>
        </p:nvSpPr>
        <p:spPr>
          <a:xfrm>
            <a:off x="839786" y="2276475"/>
            <a:ext cx="7200000" cy="3924299"/>
          </a:xfrm>
        </p:spPr>
        <p:txBody>
          <a:bodyPr/>
          <a:lstStyle>
            <a:lvl1pPr>
              <a:defRPr/>
            </a:lvl1pPr>
          </a:lstStyle>
          <a:p>
            <a:pPr lvl="0"/>
            <a:r>
              <a:rPr lang="sv-SE" dirty="0"/>
              <a:t>Nivå 1</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a:extLst>
              <a:ext uri="{FF2B5EF4-FFF2-40B4-BE49-F238E27FC236}">
                <a16:creationId xmlns:a16="http://schemas.microsoft.com/office/drawing/2014/main" id="{79D318ED-CDBB-4B95-920E-9F76B923B878}"/>
              </a:ext>
            </a:extLst>
          </p:cNvPr>
          <p:cNvSpPr>
            <a:spLocks noGrp="1"/>
          </p:cNvSpPr>
          <p:nvPr>
            <p:ph type="body" sz="quarter" idx="14"/>
          </p:nvPr>
        </p:nvSpPr>
        <p:spPr>
          <a:xfrm>
            <a:off x="8472214" y="2276475"/>
            <a:ext cx="2880000" cy="3924300"/>
          </a:xfrm>
        </p:spPr>
        <p:txBody>
          <a:bodyPr/>
          <a:lstStyle>
            <a:lvl1pPr>
              <a:defRPr sz="1400" b="1" i="1">
                <a:solidFill>
                  <a:schemeClr val="accent1"/>
                </a:solidFill>
              </a:defRPr>
            </a:lvl1pPr>
            <a:lvl2pPr>
              <a:defRPr sz="1400" b="1" i="1">
                <a:solidFill>
                  <a:schemeClr val="accent1"/>
                </a:solidFill>
              </a:defRPr>
            </a:lvl2pPr>
            <a:lvl3pPr>
              <a:defRPr sz="1400" b="1" i="1">
                <a:solidFill>
                  <a:schemeClr val="accent1"/>
                </a:solidFill>
              </a:defRPr>
            </a:lvl3pPr>
            <a:lvl4pPr>
              <a:defRPr sz="1400" b="1" i="1">
                <a:solidFill>
                  <a:schemeClr val="accent1"/>
                </a:solidFill>
              </a:defRPr>
            </a:lvl4pPr>
            <a:lvl5pPr>
              <a:defRPr sz="1400" b="1" i="1">
                <a:solidFill>
                  <a:schemeClr val="accent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665414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Avsnittsrubrik Gul">
    <p:bg>
      <p:bgPr>
        <a:solidFill>
          <a:schemeClr val="accent2"/>
        </a:solidFill>
        <a:effectLst/>
      </p:bgPr>
    </p:bg>
    <p:spTree>
      <p:nvGrpSpPr>
        <p:cNvPr id="1" name=""/>
        <p:cNvGrpSpPr/>
        <p:nvPr/>
      </p:nvGrpSpPr>
      <p:grpSpPr>
        <a:xfrm>
          <a:off x="0" y="0"/>
          <a:ext cx="0" cy="0"/>
          <a:chOff x="0" y="0"/>
          <a:chExt cx="0" cy="0"/>
        </a:xfrm>
      </p:grpSpPr>
      <p:pic>
        <p:nvPicPr>
          <p:cNvPr id="11" name="Bild 10">
            <a:extLst>
              <a:ext uri="{FF2B5EF4-FFF2-40B4-BE49-F238E27FC236}">
                <a16:creationId xmlns:a16="http://schemas.microsoft.com/office/drawing/2014/main" id="{A1FBD330-161E-434F-89D9-3D98E1FB3C0A}"/>
              </a:ext>
            </a:extLst>
          </p:cNvPr>
          <p:cNvPicPr>
            <a:picLocks noChangeAspect="1"/>
          </p:cNvPicPr>
          <p:nvPr userDrawn="1"/>
        </p:nvPicPr>
        <p:blipFill>
          <a:blip r:embed="rId2"/>
          <a:stretch>
            <a:fillRect/>
          </a:stretch>
        </p:blipFill>
        <p:spPr>
          <a:xfrm>
            <a:off x="-1200" y="520"/>
            <a:ext cx="12193200" cy="6856960"/>
          </a:xfrm>
          <a:prstGeom prst="rect">
            <a:avLst/>
          </a:prstGeom>
        </p:spPr>
      </p:pic>
      <p:sp>
        <p:nvSpPr>
          <p:cNvPr id="2" name="Rubrik 1"/>
          <p:cNvSpPr>
            <a:spLocks noGrp="1"/>
          </p:cNvSpPr>
          <p:nvPr>
            <p:ph type="title"/>
          </p:nvPr>
        </p:nvSpPr>
        <p:spPr>
          <a:xfrm>
            <a:off x="1524000" y="2304000"/>
            <a:ext cx="9144000" cy="1901824"/>
          </a:xfrm>
        </p:spPr>
        <p:txBody>
          <a:bodyPr anchor="ctr" anchorCtr="0"/>
          <a:lstStyle>
            <a:lvl1pPr algn="ctr">
              <a:defRPr sz="4800" cap="all" baseline="0">
                <a:solidFill>
                  <a:schemeClr val="bg1"/>
                </a:solidFill>
              </a:defRPr>
            </a:lvl1pPr>
          </a:lstStyle>
          <a:p>
            <a:r>
              <a:rPr lang="sv-SE"/>
              <a:t>Klicka här för att ändra mall för rubrikformat</a:t>
            </a:r>
            <a:endParaRPr lang="sv-SE" dirty="0"/>
          </a:p>
        </p:txBody>
      </p:sp>
      <p:sp>
        <p:nvSpPr>
          <p:cNvPr id="3" name="Platshållare för text 2"/>
          <p:cNvSpPr>
            <a:spLocks noGrp="1"/>
          </p:cNvSpPr>
          <p:nvPr>
            <p:ph type="body" idx="1"/>
          </p:nvPr>
        </p:nvSpPr>
        <p:spPr>
          <a:xfrm>
            <a:off x="1524000" y="4205825"/>
            <a:ext cx="9144000" cy="1994950"/>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7" name="Platshållare för datum 6"/>
          <p:cNvSpPr>
            <a:spLocks noGrp="1"/>
          </p:cNvSpPr>
          <p:nvPr>
            <p:ph type="dt" sz="half" idx="10"/>
          </p:nvPr>
        </p:nvSpPr>
        <p:spPr/>
        <p:txBody>
          <a:bodyPr/>
          <a:lstStyle/>
          <a:p>
            <a:endParaRPr lang="sv-SE" dirty="0"/>
          </a:p>
        </p:txBody>
      </p:sp>
      <p:sp>
        <p:nvSpPr>
          <p:cNvPr id="8" name="Platshållare för sidfot 7"/>
          <p:cNvSpPr>
            <a:spLocks noGrp="1"/>
          </p:cNvSpPr>
          <p:nvPr>
            <p:ph type="ftr" sz="quarter" idx="11"/>
          </p:nvPr>
        </p:nvSpPr>
        <p:spPr/>
        <p:txBody>
          <a:bodyPr/>
          <a:lstStyle/>
          <a:p>
            <a:r>
              <a:rPr lang="sv-SE" dirty="0"/>
              <a:t>Presentationens namn</a:t>
            </a:r>
          </a:p>
        </p:txBody>
      </p:sp>
      <p:sp>
        <p:nvSpPr>
          <p:cNvPr id="9" name="Platshållare för bildnummer 8"/>
          <p:cNvSpPr>
            <a:spLocks noGrp="1"/>
          </p:cNvSpPr>
          <p:nvPr>
            <p:ph type="sldNum" sz="quarter" idx="12"/>
          </p:nvPr>
        </p:nvSpPr>
        <p:spPr/>
        <p:txBody>
          <a:bodyPr/>
          <a:lstStyle/>
          <a:p>
            <a:fld id="{E8645303-2AAE-45D1-913A-B06AE6474513}" type="slidenum">
              <a:rPr lang="sv-SE" smtClean="0"/>
              <a:t>‹#›</a:t>
            </a:fld>
            <a:endParaRPr lang="sv-SE" dirty="0"/>
          </a:p>
        </p:txBody>
      </p:sp>
      <p:pic>
        <p:nvPicPr>
          <p:cNvPr id="10" name="Bildobjekt 9">
            <a:extLst>
              <a:ext uri="{FF2B5EF4-FFF2-40B4-BE49-F238E27FC236}">
                <a16:creationId xmlns:a16="http://schemas.microsoft.com/office/drawing/2014/main" id="{F1DF5ED1-E46B-4EEC-8A54-55A2815F4A5D}"/>
              </a:ext>
            </a:extLst>
          </p:cNvPr>
          <p:cNvPicPr>
            <a:picLocks noChangeAspect="1"/>
          </p:cNvPicPr>
          <p:nvPr userDrawn="1"/>
        </p:nvPicPr>
        <p:blipFill>
          <a:blip r:embed="rId3"/>
          <a:stretch>
            <a:fillRect/>
          </a:stretch>
        </p:blipFill>
        <p:spPr>
          <a:xfrm>
            <a:off x="11150394" y="6416675"/>
            <a:ext cx="814593" cy="252413"/>
          </a:xfrm>
          <a:prstGeom prst="rect">
            <a:avLst/>
          </a:prstGeom>
        </p:spPr>
      </p:pic>
    </p:spTree>
    <p:extLst>
      <p:ext uri="{BB962C8B-B14F-4D97-AF65-F5344CB8AC3E}">
        <p14:creationId xmlns:p14="http://schemas.microsoft.com/office/powerpoint/2010/main" val="3797329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image" Target="../media/image8.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10" Type="http://schemas.openxmlformats.org/officeDocument/2006/relationships/image" Target="../media/image13.png"/><Relationship Id="rId4" Type="http://schemas.openxmlformats.org/officeDocument/2006/relationships/slideLayout" Target="../slideLayouts/slideLayout41.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9788" y="690177"/>
            <a:ext cx="10512425" cy="1008000"/>
          </a:xfrm>
          <a:prstGeom prst="rect">
            <a:avLst/>
          </a:prstGeom>
        </p:spPr>
        <p:txBody>
          <a:bodyPr vert="horz" lIns="0" tIns="0" rIns="0" bIns="0" rtlCol="0" anchor="t">
            <a:noAutofit/>
          </a:bodyPr>
          <a:lstStyle/>
          <a:p>
            <a:endParaRPr lang="sv-SE" dirty="0"/>
          </a:p>
        </p:txBody>
      </p:sp>
      <p:sp>
        <p:nvSpPr>
          <p:cNvPr id="3" name="Platshållare för text 2"/>
          <p:cNvSpPr>
            <a:spLocks noGrp="1"/>
          </p:cNvSpPr>
          <p:nvPr>
            <p:ph type="body" idx="1"/>
          </p:nvPr>
        </p:nvSpPr>
        <p:spPr>
          <a:xfrm>
            <a:off x="839786" y="2276475"/>
            <a:ext cx="10512425" cy="3924299"/>
          </a:xfrm>
          <a:prstGeom prst="rect">
            <a:avLst/>
          </a:prstGeom>
        </p:spPr>
        <p:txBody>
          <a:bodyPr vert="horz" lIns="0" tIns="0" rIns="0" bIns="0" rtlCol="0">
            <a:noAutofit/>
          </a:body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649142" y="6416262"/>
            <a:ext cx="900000" cy="126000"/>
          </a:xfrm>
          <a:prstGeom prst="rect">
            <a:avLst/>
          </a:prstGeom>
        </p:spPr>
        <p:txBody>
          <a:bodyPr vert="horz" lIns="0" tIns="0" rIns="0" bIns="0" rtlCol="0" anchor="b"/>
          <a:lstStyle>
            <a:lvl1pPr algn="ctr">
              <a:defRPr sz="800">
                <a:solidFill>
                  <a:schemeClr val="accent1"/>
                </a:solidFill>
                <a:latin typeface="Arial" panose="020B0604020202020204" pitchFamily="34" charset="0"/>
                <a:cs typeface="Arial" panose="020B0604020202020204" pitchFamily="34" charset="0"/>
              </a:defRPr>
            </a:lvl1pPr>
          </a:lstStyle>
          <a:p>
            <a:endParaRPr lang="sv-SE" dirty="0"/>
          </a:p>
        </p:txBody>
      </p:sp>
      <p:sp>
        <p:nvSpPr>
          <p:cNvPr id="5" name="Platshållare för sidfot 4"/>
          <p:cNvSpPr>
            <a:spLocks noGrp="1"/>
          </p:cNvSpPr>
          <p:nvPr>
            <p:ph type="ftr" sz="quarter" idx="3"/>
          </p:nvPr>
        </p:nvSpPr>
        <p:spPr>
          <a:xfrm>
            <a:off x="227013" y="6416675"/>
            <a:ext cx="4114800" cy="252413"/>
          </a:xfrm>
          <a:prstGeom prst="rect">
            <a:avLst/>
          </a:prstGeom>
        </p:spPr>
        <p:txBody>
          <a:bodyPr vert="horz" lIns="0" tIns="0" rIns="0" bIns="0" rtlCol="0" anchor="b"/>
          <a:lstStyle>
            <a:lvl1pPr algn="l">
              <a:defRPr sz="800">
                <a:solidFill>
                  <a:schemeClr val="accent1"/>
                </a:solidFill>
                <a:latin typeface="Arial" panose="020B0604020202020204" pitchFamily="34" charset="0"/>
                <a:cs typeface="Arial" panose="020B0604020202020204" pitchFamily="34" charset="0"/>
              </a:defRPr>
            </a:lvl1pPr>
          </a:lstStyle>
          <a:p>
            <a:r>
              <a:rPr lang="sv-SE" dirty="0"/>
              <a:t>Presentationens namn</a:t>
            </a:r>
          </a:p>
        </p:txBody>
      </p:sp>
      <p:sp>
        <p:nvSpPr>
          <p:cNvPr id="6" name="Platshållare för bildnummer 5"/>
          <p:cNvSpPr>
            <a:spLocks noGrp="1"/>
          </p:cNvSpPr>
          <p:nvPr>
            <p:ph type="sldNum" sz="quarter" idx="4"/>
          </p:nvPr>
        </p:nvSpPr>
        <p:spPr>
          <a:xfrm>
            <a:off x="5649142" y="6542675"/>
            <a:ext cx="900000" cy="126000"/>
          </a:xfrm>
          <a:prstGeom prst="rect">
            <a:avLst/>
          </a:prstGeom>
        </p:spPr>
        <p:txBody>
          <a:bodyPr vert="horz" lIns="0" tIns="0" rIns="0" bIns="0" rtlCol="0" anchor="b"/>
          <a:lstStyle>
            <a:lvl1pPr algn="ctr">
              <a:defRPr sz="800">
                <a:solidFill>
                  <a:schemeClr val="accent1"/>
                </a:solidFill>
                <a:latin typeface="Arial" panose="020B0604020202020204" pitchFamily="34" charset="0"/>
                <a:cs typeface="Arial" panose="020B0604020202020204" pitchFamily="34" charset="0"/>
              </a:defRPr>
            </a:lvl1pPr>
          </a:lstStyle>
          <a:p>
            <a:fld id="{E8645303-2AAE-45D1-913A-B06AE6474513}" type="slidenum">
              <a:rPr lang="sv-SE" smtClean="0"/>
              <a:pPr/>
              <a:t>‹#›</a:t>
            </a:fld>
            <a:endParaRPr lang="sv-SE" dirty="0"/>
          </a:p>
        </p:txBody>
      </p:sp>
      <p:pic>
        <p:nvPicPr>
          <p:cNvPr id="11" name="Bildobjekt 10">
            <a:extLst>
              <a:ext uri="{FF2B5EF4-FFF2-40B4-BE49-F238E27FC236}">
                <a16:creationId xmlns:a16="http://schemas.microsoft.com/office/drawing/2014/main" id="{F356A86F-A150-40DB-950F-47B8E661B339}"/>
              </a:ext>
            </a:extLst>
          </p:cNvPr>
          <p:cNvPicPr>
            <a:picLocks noChangeAspect="1"/>
          </p:cNvPicPr>
          <p:nvPr userDrawn="1"/>
        </p:nvPicPr>
        <p:blipFill>
          <a:blip r:embed="rId21"/>
          <a:stretch>
            <a:fillRect/>
          </a:stretch>
        </p:blipFill>
        <p:spPr>
          <a:xfrm>
            <a:off x="11150394" y="6416675"/>
            <a:ext cx="814593" cy="252413"/>
          </a:xfrm>
          <a:prstGeom prst="rect">
            <a:avLst/>
          </a:prstGeom>
        </p:spPr>
      </p:pic>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7" r:id="rId3"/>
    <p:sldLayoutId id="2147483650" r:id="rId4"/>
    <p:sldLayoutId id="2147483659" r:id="rId5"/>
    <p:sldLayoutId id="2147483660" r:id="rId6"/>
    <p:sldLayoutId id="2147483656" r:id="rId7"/>
    <p:sldLayoutId id="2147483663" r:id="rId8"/>
    <p:sldLayoutId id="2147483651" r:id="rId9"/>
    <p:sldLayoutId id="2147483661" r:id="rId10"/>
    <p:sldLayoutId id="2147483652" r:id="rId11"/>
    <p:sldLayoutId id="2147483662" r:id="rId12"/>
    <p:sldLayoutId id="2147483658" r:id="rId13"/>
    <p:sldLayoutId id="2147483654" r:id="rId14"/>
    <p:sldLayoutId id="2147483655" r:id="rId15"/>
    <p:sldLayoutId id="2147483664" r:id="rId16"/>
    <p:sldLayoutId id="2147483665" r:id="rId17"/>
    <p:sldLayoutId id="2147483666" r:id="rId18"/>
    <p:sldLayoutId id="2147483696" r:id="rId19"/>
  </p:sldLayoutIdLst>
  <p:hf sldNum="0" hd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n-lt"/>
          <a:ea typeface="+mn-ea"/>
          <a:cs typeface="+mn-cs"/>
        </a:defRPr>
      </a:lvl1pPr>
      <a:lvl2pPr marL="271463" indent="-271463"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2pPr>
      <a:lvl3pPr marL="534988" indent="-263525" algn="l" defTabSz="914400" rtl="0" eaLnBrk="1" latinLnBrk="0" hangingPunct="1">
        <a:lnSpc>
          <a:spcPct val="100000"/>
        </a:lnSpc>
        <a:spcBef>
          <a:spcPts val="1000"/>
        </a:spcBef>
        <a:buFont typeface="Georgia" panose="02040502050405020303" pitchFamily="18" charset="0"/>
        <a:buChar char="–"/>
        <a:defRPr sz="2400" kern="1200">
          <a:solidFill>
            <a:schemeClr val="tx1"/>
          </a:solidFill>
          <a:latin typeface="+mn-lt"/>
          <a:ea typeface="+mn-ea"/>
          <a:cs typeface="+mn-cs"/>
        </a:defRPr>
      </a:lvl3pPr>
      <a:lvl4pPr marL="271463" indent="-271463" algn="l" defTabSz="914400" rtl="0" eaLnBrk="1" latinLnBrk="0" hangingPunct="1">
        <a:lnSpc>
          <a:spcPct val="100000"/>
        </a:lnSpc>
        <a:spcBef>
          <a:spcPts val="1000"/>
        </a:spcBef>
        <a:buFont typeface="+mj-lt"/>
        <a:buAutoNum type="arabicPeriod"/>
        <a:defRPr sz="2400" kern="1200">
          <a:solidFill>
            <a:schemeClr val="tx1"/>
          </a:solidFill>
          <a:latin typeface="+mn-lt"/>
          <a:ea typeface="+mn-ea"/>
          <a:cs typeface="+mn-cs"/>
        </a:defRPr>
      </a:lvl4pPr>
      <a:lvl5pPr marL="534988" indent="-263525" algn="l" defTabSz="914400" rtl="0" eaLnBrk="1" latinLnBrk="0" hangingPunct="1">
        <a:lnSpc>
          <a:spcPct val="100000"/>
        </a:lnSpc>
        <a:spcBef>
          <a:spcPts val="1000"/>
        </a:spcBef>
        <a:buFont typeface="+mj-lt"/>
        <a:buAutoNum type="alphaLcPeriod"/>
        <a:tabLst/>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529" userDrawn="1">
          <p15:clr>
            <a:srgbClr val="F26B43"/>
          </p15:clr>
        </p15:guide>
        <p15:guide id="4" pos="7151" userDrawn="1">
          <p15:clr>
            <a:srgbClr val="F26B43"/>
          </p15:clr>
        </p15:guide>
        <p15:guide id="5" orient="horz" pos="4042" userDrawn="1">
          <p15:clr>
            <a:srgbClr val="F26B43"/>
          </p15:clr>
        </p15:guide>
        <p15:guide id="6" orient="horz" pos="3906" userDrawn="1">
          <p15:clr>
            <a:srgbClr val="F26B43"/>
          </p15:clr>
        </p15:guide>
        <p15:guide id="7" orient="horz" pos="1434" userDrawn="1">
          <p15:clr>
            <a:srgbClr val="F26B43"/>
          </p15:clr>
        </p15:guide>
        <p15:guide id="8" orient="horz" pos="1071" userDrawn="1">
          <p15:clr>
            <a:srgbClr val="F26B43"/>
          </p15:clr>
        </p15:guide>
        <p15:guide id="9" orient="horz" pos="436" userDrawn="1">
          <p15:clr>
            <a:srgbClr val="F26B43"/>
          </p15:clr>
        </p15:guide>
        <p15:guide id="10" orient="horz" pos="4201" userDrawn="1">
          <p15:clr>
            <a:srgbClr val="F26B43"/>
          </p15:clr>
        </p15:guide>
        <p15:guide id="11" pos="143" userDrawn="1">
          <p15:clr>
            <a:srgbClr val="F26B43"/>
          </p15:clr>
        </p15:guide>
        <p15:guide id="12" pos="7537" userDrawn="1">
          <p15:clr>
            <a:srgbClr val="F26B43"/>
          </p15:clr>
        </p15:guide>
        <p15:guide id="13" pos="3727" userDrawn="1">
          <p15:clr>
            <a:srgbClr val="F26B43"/>
          </p15:clr>
        </p15:guide>
        <p15:guide id="14" pos="395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9788" y="690177"/>
            <a:ext cx="10512425" cy="1008000"/>
          </a:xfrm>
          <a:prstGeom prst="rect">
            <a:avLst/>
          </a:prstGeom>
        </p:spPr>
        <p:txBody>
          <a:bodyPr vert="horz" lIns="0" tIns="0" rIns="0" bIns="0" rtlCol="0" anchor="t">
            <a:noAutofit/>
          </a:bodyPr>
          <a:lstStyle/>
          <a:p>
            <a:endParaRPr lang="sv-SE" dirty="0"/>
          </a:p>
        </p:txBody>
      </p:sp>
      <p:sp>
        <p:nvSpPr>
          <p:cNvPr id="3" name="Platshållare för text 2"/>
          <p:cNvSpPr>
            <a:spLocks noGrp="1"/>
          </p:cNvSpPr>
          <p:nvPr>
            <p:ph type="body" idx="1"/>
          </p:nvPr>
        </p:nvSpPr>
        <p:spPr>
          <a:xfrm>
            <a:off x="839786" y="2276475"/>
            <a:ext cx="10512425" cy="3924299"/>
          </a:xfrm>
          <a:prstGeom prst="rect">
            <a:avLst/>
          </a:prstGeom>
        </p:spPr>
        <p:txBody>
          <a:bodyPr vert="horz" lIns="0" tIns="0" rIns="0" bIns="0" rtlCol="0">
            <a:noAutofit/>
          </a:bodyPr>
          <a:lstStyle/>
          <a:p>
            <a:pPr lvl="0"/>
            <a:r>
              <a:rPr lang="sv-SE" dirty="0"/>
              <a:t>Nivå ett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649142" y="6416262"/>
            <a:ext cx="900000" cy="126000"/>
          </a:xfrm>
          <a:prstGeom prst="rect">
            <a:avLst/>
          </a:prstGeom>
        </p:spPr>
        <p:txBody>
          <a:bodyPr vert="horz" lIns="0" tIns="0" rIns="0" bIns="0" rtlCol="0" anchor="b"/>
          <a:lstStyle>
            <a:lvl1pPr algn="ctr">
              <a:defRPr sz="800">
                <a:solidFill>
                  <a:schemeClr val="accent1"/>
                </a:solidFill>
                <a:latin typeface="Arial" panose="020B0604020202020204" pitchFamily="34" charset="0"/>
                <a:cs typeface="Arial" panose="020B0604020202020204" pitchFamily="34" charset="0"/>
              </a:defRPr>
            </a:lvl1pPr>
          </a:lstStyle>
          <a:p>
            <a:endParaRPr lang="sv-SE" dirty="0"/>
          </a:p>
        </p:txBody>
      </p:sp>
      <p:sp>
        <p:nvSpPr>
          <p:cNvPr id="5" name="Platshållare för sidfot 4"/>
          <p:cNvSpPr>
            <a:spLocks noGrp="1"/>
          </p:cNvSpPr>
          <p:nvPr>
            <p:ph type="ftr" sz="quarter" idx="3"/>
          </p:nvPr>
        </p:nvSpPr>
        <p:spPr>
          <a:xfrm>
            <a:off x="227013" y="6416675"/>
            <a:ext cx="4114800" cy="252413"/>
          </a:xfrm>
          <a:prstGeom prst="rect">
            <a:avLst/>
          </a:prstGeom>
        </p:spPr>
        <p:txBody>
          <a:bodyPr vert="horz" lIns="0" tIns="0" rIns="0" bIns="0" rtlCol="0" anchor="b"/>
          <a:lstStyle>
            <a:lvl1pPr algn="l">
              <a:defRPr sz="800">
                <a:solidFill>
                  <a:schemeClr val="accent1"/>
                </a:solidFill>
                <a:latin typeface="Arial" panose="020B0604020202020204" pitchFamily="34" charset="0"/>
                <a:cs typeface="Arial" panose="020B0604020202020204" pitchFamily="34" charset="0"/>
              </a:defRPr>
            </a:lvl1pPr>
          </a:lstStyle>
          <a:p>
            <a:r>
              <a:rPr lang="sv-SE" dirty="0"/>
              <a:t>Presentationens namn</a:t>
            </a:r>
          </a:p>
        </p:txBody>
      </p:sp>
      <p:sp>
        <p:nvSpPr>
          <p:cNvPr id="6" name="Platshållare för bildnummer 5"/>
          <p:cNvSpPr>
            <a:spLocks noGrp="1"/>
          </p:cNvSpPr>
          <p:nvPr>
            <p:ph type="sldNum" sz="quarter" idx="4"/>
          </p:nvPr>
        </p:nvSpPr>
        <p:spPr>
          <a:xfrm>
            <a:off x="5649142" y="6542675"/>
            <a:ext cx="900000" cy="126000"/>
          </a:xfrm>
          <a:prstGeom prst="rect">
            <a:avLst/>
          </a:prstGeom>
        </p:spPr>
        <p:txBody>
          <a:bodyPr vert="horz" lIns="0" tIns="0" rIns="0" bIns="0" rtlCol="0" anchor="b"/>
          <a:lstStyle>
            <a:lvl1pPr algn="ctr">
              <a:defRPr sz="800">
                <a:solidFill>
                  <a:schemeClr val="accent1"/>
                </a:solidFill>
                <a:latin typeface="Arial" panose="020B0604020202020204" pitchFamily="34" charset="0"/>
                <a:cs typeface="Arial" panose="020B0604020202020204" pitchFamily="34" charset="0"/>
              </a:defRPr>
            </a:lvl1pPr>
          </a:lstStyle>
          <a:p>
            <a:fld id="{E8645303-2AAE-45D1-913A-B06AE6474513}" type="slidenum">
              <a:rPr lang="sv-SE" smtClean="0"/>
              <a:pPr/>
              <a:t>‹#›</a:t>
            </a:fld>
            <a:endParaRPr lang="sv-SE" dirty="0"/>
          </a:p>
        </p:txBody>
      </p:sp>
      <p:pic>
        <p:nvPicPr>
          <p:cNvPr id="11" name="Bildobjekt 10">
            <a:extLst>
              <a:ext uri="{FF2B5EF4-FFF2-40B4-BE49-F238E27FC236}">
                <a16:creationId xmlns:a16="http://schemas.microsoft.com/office/drawing/2014/main" id="{F356A86F-A150-40DB-950F-47B8E661B339}"/>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1150394" y="6416675"/>
            <a:ext cx="814593" cy="252413"/>
          </a:xfrm>
          <a:prstGeom prst="rect">
            <a:avLst/>
          </a:prstGeom>
        </p:spPr>
      </p:pic>
    </p:spTree>
    <p:extLst>
      <p:ext uri="{BB962C8B-B14F-4D97-AF65-F5344CB8AC3E}">
        <p14:creationId xmlns:p14="http://schemas.microsoft.com/office/powerpoint/2010/main" val="342234833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Lst>
  <p:hf sldNum="0" hd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n-lt"/>
          <a:ea typeface="+mn-ea"/>
          <a:cs typeface="+mn-cs"/>
        </a:defRPr>
      </a:lvl1pPr>
      <a:lvl2pPr marL="271463" indent="-271463"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2pPr>
      <a:lvl3pPr marL="534988" indent="-263525" algn="l" defTabSz="914400" rtl="0" eaLnBrk="1" latinLnBrk="0" hangingPunct="1">
        <a:lnSpc>
          <a:spcPct val="100000"/>
        </a:lnSpc>
        <a:spcBef>
          <a:spcPts val="1000"/>
        </a:spcBef>
        <a:buFont typeface="Georgia" panose="02040502050405020303" pitchFamily="18" charset="0"/>
        <a:buChar char="–"/>
        <a:defRPr sz="2400" kern="1200">
          <a:solidFill>
            <a:schemeClr val="tx1"/>
          </a:solidFill>
          <a:latin typeface="+mn-lt"/>
          <a:ea typeface="+mn-ea"/>
          <a:cs typeface="+mn-cs"/>
        </a:defRPr>
      </a:lvl3pPr>
      <a:lvl4pPr marL="271463" indent="-271463" algn="l" defTabSz="914400" rtl="0" eaLnBrk="1" latinLnBrk="0" hangingPunct="1">
        <a:lnSpc>
          <a:spcPct val="100000"/>
        </a:lnSpc>
        <a:spcBef>
          <a:spcPts val="1000"/>
        </a:spcBef>
        <a:buFont typeface="+mj-lt"/>
        <a:buAutoNum type="arabicPeriod"/>
        <a:defRPr sz="2400" kern="1200">
          <a:solidFill>
            <a:schemeClr val="tx1"/>
          </a:solidFill>
          <a:latin typeface="+mn-lt"/>
          <a:ea typeface="+mn-ea"/>
          <a:cs typeface="+mn-cs"/>
        </a:defRPr>
      </a:lvl4pPr>
      <a:lvl5pPr marL="534988" indent="-263525" algn="l" defTabSz="914400" rtl="0" eaLnBrk="1" latinLnBrk="0" hangingPunct="1">
        <a:lnSpc>
          <a:spcPct val="100000"/>
        </a:lnSpc>
        <a:spcBef>
          <a:spcPts val="1000"/>
        </a:spcBef>
        <a:buFont typeface="+mj-lt"/>
        <a:buAutoNum type="alphaLcPeriod"/>
        <a:tabLst/>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guide id="3" pos="529">
          <p15:clr>
            <a:srgbClr val="F26B43"/>
          </p15:clr>
        </p15:guide>
        <p15:guide id="4" pos="7151">
          <p15:clr>
            <a:srgbClr val="F26B43"/>
          </p15:clr>
        </p15:guide>
        <p15:guide id="5" orient="horz" pos="4042">
          <p15:clr>
            <a:srgbClr val="F26B43"/>
          </p15:clr>
        </p15:guide>
        <p15:guide id="6" orient="horz" pos="3906">
          <p15:clr>
            <a:srgbClr val="F26B43"/>
          </p15:clr>
        </p15:guide>
        <p15:guide id="7" orient="horz" pos="1434">
          <p15:clr>
            <a:srgbClr val="F26B43"/>
          </p15:clr>
        </p15:guide>
        <p15:guide id="8" orient="horz" pos="1071">
          <p15:clr>
            <a:srgbClr val="F26B43"/>
          </p15:clr>
        </p15:guide>
        <p15:guide id="9" orient="horz" pos="436">
          <p15:clr>
            <a:srgbClr val="F26B43"/>
          </p15:clr>
        </p15:guide>
        <p15:guide id="10" orient="horz" pos="4201">
          <p15:clr>
            <a:srgbClr val="F26B43"/>
          </p15:clr>
        </p15:guide>
        <p15:guide id="11" pos="143">
          <p15:clr>
            <a:srgbClr val="F26B43"/>
          </p15:clr>
        </p15:guide>
        <p15:guide id="12" pos="7537">
          <p15:clr>
            <a:srgbClr val="F26B43"/>
          </p15:clr>
        </p15:guide>
        <p15:guide id="13" pos="3727">
          <p15:clr>
            <a:srgbClr val="F26B43"/>
          </p15:clr>
        </p15:guide>
        <p15:guide id="14" pos="395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15326" y="1628771"/>
            <a:ext cx="9121165" cy="900115"/>
          </a:xfrm>
          <a:prstGeom prst="rect">
            <a:avLst/>
          </a:prstGeom>
        </p:spPr>
        <p:txBody>
          <a:bodyPr vert="horz" lIns="0" tIns="0" rIns="0" bIns="0" rtlCol="0" anchor="b">
            <a:noAutofit/>
          </a:bodyPr>
          <a:lstStyle/>
          <a:p>
            <a:r>
              <a:rPr lang="sv-SE" dirty="0"/>
              <a:t>Klicka här för att ändra format</a:t>
            </a:r>
          </a:p>
        </p:txBody>
      </p:sp>
      <p:sp>
        <p:nvSpPr>
          <p:cNvPr id="3" name="Platshållare för text 2"/>
          <p:cNvSpPr>
            <a:spLocks noGrp="1"/>
          </p:cNvSpPr>
          <p:nvPr>
            <p:ph type="body" idx="1"/>
          </p:nvPr>
        </p:nvSpPr>
        <p:spPr>
          <a:xfrm>
            <a:off x="815326" y="2708909"/>
            <a:ext cx="9121165" cy="3420437"/>
          </a:xfrm>
          <a:prstGeom prst="rect">
            <a:avLst/>
          </a:prstGeom>
        </p:spPr>
        <p:txBody>
          <a:bodyPr vert="horz" lIns="0" tIns="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192000" y="449414"/>
            <a:ext cx="2400000" cy="910800"/>
          </a:xfrm>
          <a:prstGeom prst="rect">
            <a:avLst/>
          </a:prstGeom>
        </p:spPr>
      </p:pic>
    </p:spTree>
    <p:extLst>
      <p:ext uri="{BB962C8B-B14F-4D97-AF65-F5344CB8AC3E}">
        <p14:creationId xmlns:p14="http://schemas.microsoft.com/office/powerpoint/2010/main" val="128001257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hf hdr="0" ftr="0" dt="0"/>
  <p:txStyles>
    <p:titleStyle>
      <a:lvl1pPr algn="l" defTabSz="914400" rtl="0" eaLnBrk="1" latinLnBrk="0" hangingPunct="1">
        <a:spcBef>
          <a:spcPct val="0"/>
        </a:spcBef>
        <a:buNone/>
        <a:defRPr sz="3200" b="0" kern="1200">
          <a:solidFill>
            <a:schemeClr val="tx1"/>
          </a:solidFill>
          <a:latin typeface="Georgia" panose="02040502050405020303" pitchFamily="18" charset="0"/>
          <a:ea typeface="+mj-ea"/>
          <a:cs typeface="+mj-cs"/>
        </a:defRPr>
      </a:lvl1pPr>
    </p:titleStyle>
    <p:bodyStyle>
      <a:lvl1pPr marL="180000" indent="-180000" algn="l" defTabSz="914400" rtl="0" eaLnBrk="1" latinLnBrk="0" hangingPunct="1">
        <a:spcBef>
          <a:spcPts val="0"/>
        </a:spcBef>
        <a:spcAft>
          <a:spcPts val="1200"/>
        </a:spcAft>
        <a:buClrTx/>
        <a:buSzPct val="100000"/>
        <a:buFont typeface="Arial" pitchFamily="34" charset="0"/>
        <a:buChar char="•"/>
        <a:defRPr sz="2400" kern="1200">
          <a:solidFill>
            <a:schemeClr val="tx1"/>
          </a:solidFill>
          <a:latin typeface="+mn-lt"/>
          <a:ea typeface="+mn-ea"/>
          <a:cs typeface="+mn-cs"/>
        </a:defRPr>
      </a:lvl1pPr>
      <a:lvl2pPr marL="360000" indent="-180000" algn="l" defTabSz="914400" rtl="0" eaLnBrk="1" latinLnBrk="0" hangingPunct="1">
        <a:spcBef>
          <a:spcPts val="0"/>
        </a:spcBef>
        <a:spcAft>
          <a:spcPts val="1200"/>
        </a:spcAft>
        <a:buFont typeface="Arial" pitchFamily="34" charset="0"/>
        <a:buChar char="-"/>
        <a:defRPr sz="2000" kern="1200">
          <a:solidFill>
            <a:schemeClr val="tx1"/>
          </a:solidFill>
          <a:latin typeface="+mn-lt"/>
          <a:ea typeface="+mn-ea"/>
          <a:cs typeface="+mn-cs"/>
        </a:defRPr>
      </a:lvl2pPr>
      <a:lvl3pPr marL="540000" indent="-180000" algn="l" defTabSz="914400" rtl="0" eaLnBrk="1" latinLnBrk="0" hangingPunct="1">
        <a:spcBef>
          <a:spcPts val="0"/>
        </a:spcBef>
        <a:spcAft>
          <a:spcPts val="1200"/>
        </a:spcAft>
        <a:buFont typeface="Arial" pitchFamily="34" charset="0"/>
        <a:buChar char="•"/>
        <a:defRPr sz="1600" kern="1200">
          <a:solidFill>
            <a:schemeClr val="tx1"/>
          </a:solidFill>
          <a:latin typeface="+mn-lt"/>
          <a:ea typeface="+mn-ea"/>
          <a:cs typeface="+mn-cs"/>
        </a:defRPr>
      </a:lvl3pPr>
      <a:lvl4pPr marL="720000" indent="-180000" algn="l" defTabSz="914400" rtl="0" eaLnBrk="1" latinLnBrk="0" hangingPunct="1">
        <a:spcBef>
          <a:spcPts val="0"/>
        </a:spcBef>
        <a:spcAft>
          <a:spcPts val="1200"/>
        </a:spcAft>
        <a:buFont typeface="Arial" pitchFamily="34" charset="0"/>
        <a:buChar char="-"/>
        <a:defRPr sz="1600" kern="1200">
          <a:solidFill>
            <a:schemeClr val="tx1"/>
          </a:solidFill>
          <a:latin typeface="+mn-lt"/>
          <a:ea typeface="+mn-ea"/>
          <a:cs typeface="+mn-cs"/>
        </a:defRPr>
      </a:lvl4pPr>
      <a:lvl5pPr marL="900000" indent="-180000" algn="l" defTabSz="914400" rtl="0" eaLnBrk="1" latinLnBrk="0" hangingPunct="1">
        <a:spcBef>
          <a:spcPts val="0"/>
        </a:spcBef>
        <a:spcAft>
          <a:spcPts val="1200"/>
        </a:spcAft>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3C4ECA-BA48-4DDE-A82D-A7E0E778F8D8}"/>
              </a:ext>
            </a:extLst>
          </p:cNvPr>
          <p:cNvSpPr>
            <a:spLocks noGrp="1"/>
          </p:cNvSpPr>
          <p:nvPr>
            <p:ph type="ctrTitle"/>
          </p:nvPr>
        </p:nvSpPr>
        <p:spPr/>
        <p:txBody>
          <a:bodyPr/>
          <a:lstStyle/>
          <a:p>
            <a:r>
              <a:rPr lang="sv-SE" dirty="0"/>
              <a:t>Fortes utlysningar 2019</a:t>
            </a:r>
          </a:p>
        </p:txBody>
      </p:sp>
      <p:sp>
        <p:nvSpPr>
          <p:cNvPr id="3" name="Underrubrik 2">
            <a:extLst>
              <a:ext uri="{FF2B5EF4-FFF2-40B4-BE49-F238E27FC236}">
                <a16:creationId xmlns:a16="http://schemas.microsoft.com/office/drawing/2014/main" id="{F13C1FF6-36AB-4DDE-BCDA-18FF0E21CC75}"/>
              </a:ext>
            </a:extLst>
          </p:cNvPr>
          <p:cNvSpPr>
            <a:spLocks noGrp="1"/>
          </p:cNvSpPr>
          <p:nvPr>
            <p:ph type="subTitle" idx="1"/>
          </p:nvPr>
        </p:nvSpPr>
        <p:spPr/>
        <p:txBody>
          <a:bodyPr/>
          <a:lstStyle/>
          <a:p>
            <a:endParaRPr lang="sv-SE" dirty="0"/>
          </a:p>
        </p:txBody>
      </p:sp>
    </p:spTree>
    <p:extLst>
      <p:ext uri="{BB962C8B-B14F-4D97-AF65-F5344CB8AC3E}">
        <p14:creationId xmlns:p14="http://schemas.microsoft.com/office/powerpoint/2010/main" val="1362620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3A0029BD-8248-4BE6-83BD-4AF808BD3910}"/>
              </a:ext>
            </a:extLst>
          </p:cNvPr>
          <p:cNvSpPr>
            <a:spLocks noGrp="1"/>
          </p:cNvSpPr>
          <p:nvPr>
            <p:ph type="title"/>
          </p:nvPr>
        </p:nvSpPr>
        <p:spPr/>
        <p:txBody>
          <a:bodyPr/>
          <a:lstStyle/>
          <a:p>
            <a:r>
              <a:rPr lang="sv-SE" dirty="0"/>
              <a:t>Årliga öppna utlysningen</a:t>
            </a:r>
          </a:p>
        </p:txBody>
      </p:sp>
      <p:sp>
        <p:nvSpPr>
          <p:cNvPr id="8" name="Platshållare för innehåll 7">
            <a:extLst>
              <a:ext uri="{FF2B5EF4-FFF2-40B4-BE49-F238E27FC236}">
                <a16:creationId xmlns:a16="http://schemas.microsoft.com/office/drawing/2014/main" id="{DA3D4098-9F59-4B93-AE17-4C3CB4CB83C5}"/>
              </a:ext>
            </a:extLst>
          </p:cNvPr>
          <p:cNvSpPr>
            <a:spLocks noGrp="1"/>
          </p:cNvSpPr>
          <p:nvPr>
            <p:ph idx="1"/>
          </p:nvPr>
        </p:nvSpPr>
        <p:spPr>
          <a:xfrm>
            <a:off x="839785" y="2276475"/>
            <a:ext cx="3240000" cy="3924300"/>
          </a:xfrm>
        </p:spPr>
        <p:txBody>
          <a:bodyPr/>
          <a:lstStyle/>
          <a:p>
            <a:pPr lvl="1"/>
            <a:r>
              <a:rPr lang="sv-SE" dirty="0"/>
              <a:t>Öppen för all forskning inom Fortes områden</a:t>
            </a:r>
          </a:p>
          <a:p>
            <a:pPr lvl="1"/>
            <a:r>
              <a:rPr lang="sv-SE" dirty="0"/>
              <a:t>Tre bidragsformer:</a:t>
            </a:r>
          </a:p>
          <a:p>
            <a:pPr lvl="2">
              <a:spcBef>
                <a:spcPts val="600"/>
              </a:spcBef>
            </a:pPr>
            <a:r>
              <a:rPr lang="sv-SE" sz="1600" dirty="0"/>
              <a:t>Projektbidrag (3 år)</a:t>
            </a:r>
          </a:p>
          <a:p>
            <a:pPr lvl="2">
              <a:spcBef>
                <a:spcPts val="600"/>
              </a:spcBef>
            </a:pPr>
            <a:r>
              <a:rPr lang="sv-SE" sz="1600" dirty="0"/>
              <a:t>Juniorforskarbidrag (4 år)</a:t>
            </a:r>
          </a:p>
          <a:p>
            <a:pPr lvl="2">
              <a:spcBef>
                <a:spcPts val="600"/>
              </a:spcBef>
            </a:pPr>
            <a:r>
              <a:rPr lang="sv-SE" sz="1600" dirty="0" err="1"/>
              <a:t>Postdokbidrag</a:t>
            </a:r>
            <a:r>
              <a:rPr lang="sv-SE" sz="1600" dirty="0"/>
              <a:t> (2 år)</a:t>
            </a:r>
          </a:p>
          <a:p>
            <a:pPr lvl="1"/>
            <a:r>
              <a:rPr lang="sv-SE" dirty="0"/>
              <a:t>Söks i två steg</a:t>
            </a:r>
          </a:p>
          <a:p>
            <a:pPr lvl="1"/>
            <a:r>
              <a:rPr lang="sv-SE" dirty="0"/>
              <a:t>Utgjorde 66 procent av Fortes beviljade finansiering 2017</a:t>
            </a:r>
          </a:p>
        </p:txBody>
      </p:sp>
      <p:pic>
        <p:nvPicPr>
          <p:cNvPr id="11" name="Picture 4" descr="pil">
            <a:extLst>
              <a:ext uri="{FF2B5EF4-FFF2-40B4-BE49-F238E27FC236}">
                <a16:creationId xmlns:a16="http://schemas.microsoft.com/office/drawing/2014/main" id="{EBC7D877-0050-4D2B-A8D7-E87C3D5F335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8900000">
            <a:off x="6069234" y="2591378"/>
            <a:ext cx="2678739" cy="2994814"/>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74">
            <a:extLst>
              <a:ext uri="{FF2B5EF4-FFF2-40B4-BE49-F238E27FC236}">
                <a16:creationId xmlns:a16="http://schemas.microsoft.com/office/drawing/2014/main" id="{6DCB1E19-41C4-4225-94DC-F50D92A22A8F}"/>
              </a:ext>
            </a:extLst>
          </p:cNvPr>
          <p:cNvGrpSpPr>
            <a:grpSpLocks/>
          </p:cNvGrpSpPr>
          <p:nvPr/>
        </p:nvGrpSpPr>
        <p:grpSpPr bwMode="auto">
          <a:xfrm>
            <a:off x="6517003" y="1722200"/>
            <a:ext cx="2995614" cy="1034015"/>
            <a:chOff x="1896" y="488"/>
            <a:chExt cx="1887" cy="722"/>
          </a:xfrm>
        </p:grpSpPr>
        <p:sp>
          <p:nvSpPr>
            <p:cNvPr id="14" name="Text Box 13">
              <a:extLst>
                <a:ext uri="{FF2B5EF4-FFF2-40B4-BE49-F238E27FC236}">
                  <a16:creationId xmlns:a16="http://schemas.microsoft.com/office/drawing/2014/main" id="{5D573C0F-7F71-49A0-9ED6-F3736B1122B1}"/>
                </a:ext>
              </a:extLst>
            </p:cNvPr>
            <p:cNvSpPr txBox="1">
              <a:spLocks noChangeArrowheads="1"/>
            </p:cNvSpPr>
            <p:nvPr/>
          </p:nvSpPr>
          <p:spPr bwMode="auto">
            <a:xfrm>
              <a:off x="1896" y="488"/>
              <a:ext cx="1887"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sv-SE" sz="1400" b="1" i="0" u="none" strike="noStrike" kern="0" cap="none" spc="0" normalizeH="0" baseline="0" noProof="0" dirty="0">
                  <a:ln>
                    <a:noFill/>
                  </a:ln>
                  <a:solidFill>
                    <a:srgbClr val="803689"/>
                  </a:solidFill>
                  <a:effectLst/>
                  <a:uLnTx/>
                  <a:uFillTx/>
                  <a:latin typeface="Georgia"/>
                  <a:ea typeface="+mn-ea"/>
                  <a:cs typeface="+mn-cs"/>
                </a:rPr>
                <a:t>December</a:t>
              </a:r>
              <a:br>
                <a:rPr kumimoji="0" lang="sv-SE" sz="1400" b="1" i="0" u="none" strike="noStrike" kern="0" cap="none" spc="0" normalizeH="0" baseline="0" noProof="0" dirty="0">
                  <a:ln>
                    <a:noFill/>
                  </a:ln>
                  <a:solidFill>
                    <a:srgbClr val="803689"/>
                  </a:solidFill>
                  <a:effectLst/>
                  <a:uLnTx/>
                  <a:uFillTx/>
                  <a:latin typeface="Georgia"/>
                  <a:ea typeface="+mn-ea"/>
                  <a:cs typeface="+mn-cs"/>
                </a:rPr>
              </a:br>
              <a:r>
                <a:rPr kumimoji="0" lang="sv-SE" sz="1400" b="0" i="0" u="none" strike="noStrike" kern="0" cap="none" spc="0" normalizeH="0" baseline="0" noProof="0" dirty="0">
                  <a:ln>
                    <a:noFill/>
                  </a:ln>
                  <a:solidFill>
                    <a:sysClr val="windowText" lastClr="000000"/>
                  </a:solidFill>
                  <a:effectLst/>
                  <a:uLnTx/>
                  <a:uFillTx/>
                  <a:latin typeface="Georgia"/>
                  <a:ea typeface="+mn-ea"/>
                  <a:cs typeface="+mn-cs"/>
                </a:rPr>
                <a:t>Utlysningen för steg 1 öppnar.</a:t>
              </a:r>
            </a:p>
          </p:txBody>
        </p:sp>
        <p:sp>
          <p:nvSpPr>
            <p:cNvPr id="15" name="Line 15">
              <a:extLst>
                <a:ext uri="{FF2B5EF4-FFF2-40B4-BE49-F238E27FC236}">
                  <a16:creationId xmlns:a16="http://schemas.microsoft.com/office/drawing/2014/main" id="{EF3E727C-B664-45D3-B69C-F5788802F31C}"/>
                </a:ext>
              </a:extLst>
            </p:cNvPr>
            <p:cNvSpPr>
              <a:spLocks noChangeShapeType="1"/>
            </p:cNvSpPr>
            <p:nvPr/>
          </p:nvSpPr>
          <p:spPr bwMode="auto">
            <a:xfrm flipV="1">
              <a:off x="2449" y="875"/>
              <a:ext cx="7" cy="33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Text" lastClr="000000"/>
                </a:solidFill>
                <a:effectLst/>
                <a:uLnTx/>
                <a:uFillTx/>
                <a:latin typeface="Georgia"/>
                <a:ea typeface="+mn-ea"/>
                <a:cs typeface="+mn-cs"/>
              </a:endParaRPr>
            </a:p>
          </p:txBody>
        </p:sp>
      </p:grpSp>
      <p:grpSp>
        <p:nvGrpSpPr>
          <p:cNvPr id="16" name="Group 79">
            <a:extLst>
              <a:ext uri="{FF2B5EF4-FFF2-40B4-BE49-F238E27FC236}">
                <a16:creationId xmlns:a16="http://schemas.microsoft.com/office/drawing/2014/main" id="{50759BEB-8E1A-4FD7-8A1C-C25279A04923}"/>
              </a:ext>
            </a:extLst>
          </p:cNvPr>
          <p:cNvGrpSpPr>
            <a:grpSpLocks/>
          </p:cNvGrpSpPr>
          <p:nvPr/>
        </p:nvGrpSpPr>
        <p:grpSpPr bwMode="auto">
          <a:xfrm>
            <a:off x="4193549" y="2950152"/>
            <a:ext cx="2246313" cy="763591"/>
            <a:chOff x="454" y="1132"/>
            <a:chExt cx="1415" cy="481"/>
          </a:xfrm>
        </p:grpSpPr>
        <p:sp>
          <p:nvSpPr>
            <p:cNvPr id="17" name="Line 42">
              <a:extLst>
                <a:ext uri="{FF2B5EF4-FFF2-40B4-BE49-F238E27FC236}">
                  <a16:creationId xmlns:a16="http://schemas.microsoft.com/office/drawing/2014/main" id="{E9E14AEB-801C-41C7-8094-F9F10E76748A}"/>
                </a:ext>
              </a:extLst>
            </p:cNvPr>
            <p:cNvSpPr>
              <a:spLocks noChangeShapeType="1"/>
            </p:cNvSpPr>
            <p:nvPr/>
          </p:nvSpPr>
          <p:spPr bwMode="auto">
            <a:xfrm rot="6720000" flipH="1" flipV="1">
              <a:off x="1510" y="1438"/>
              <a:ext cx="11" cy="3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Text" lastClr="000000"/>
                </a:solidFill>
                <a:effectLst/>
                <a:uLnTx/>
                <a:uFillTx/>
                <a:latin typeface="Georgia"/>
                <a:ea typeface="+mn-ea"/>
                <a:cs typeface="+mn-cs"/>
              </a:endParaRPr>
            </a:p>
          </p:txBody>
        </p:sp>
        <p:sp>
          <p:nvSpPr>
            <p:cNvPr id="18" name="Text Box 67">
              <a:extLst>
                <a:ext uri="{FF2B5EF4-FFF2-40B4-BE49-F238E27FC236}">
                  <a16:creationId xmlns:a16="http://schemas.microsoft.com/office/drawing/2014/main" id="{38CF17B2-2DF7-473B-AA5E-977FCF58E037}"/>
                </a:ext>
              </a:extLst>
            </p:cNvPr>
            <p:cNvSpPr txBox="1">
              <a:spLocks noChangeArrowheads="1"/>
            </p:cNvSpPr>
            <p:nvPr/>
          </p:nvSpPr>
          <p:spPr bwMode="auto">
            <a:xfrm>
              <a:off x="454" y="1132"/>
              <a:ext cx="1415"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sv-SE" sz="1400" b="1" i="0" u="none" strike="noStrike" kern="0" cap="none" spc="0" normalizeH="0" baseline="0" noProof="0" dirty="0">
                  <a:ln>
                    <a:noFill/>
                  </a:ln>
                  <a:solidFill>
                    <a:srgbClr val="803689"/>
                  </a:solidFill>
                  <a:effectLst/>
                  <a:uLnTx/>
                  <a:uFillTx/>
                  <a:latin typeface="Georgia"/>
                  <a:ea typeface="+mn-ea"/>
                  <a:cs typeface="+mn-cs"/>
                </a:rPr>
                <a:t>September/oktober</a:t>
              </a:r>
              <a:br>
                <a:rPr kumimoji="0" lang="sv-SE" sz="1400" b="1" i="0" u="none" strike="noStrike" kern="0" cap="none" spc="0" normalizeH="0" baseline="0" noProof="0" dirty="0">
                  <a:ln>
                    <a:noFill/>
                  </a:ln>
                  <a:solidFill>
                    <a:srgbClr val="803689"/>
                  </a:solidFill>
                  <a:effectLst/>
                  <a:uLnTx/>
                  <a:uFillTx/>
                  <a:latin typeface="Georgia"/>
                  <a:ea typeface="+mn-ea"/>
                  <a:cs typeface="+mn-cs"/>
                </a:rPr>
              </a:br>
              <a:r>
                <a:rPr kumimoji="0" lang="sv-SE" sz="1400" b="0" i="0" u="none" strike="noStrike" kern="0" cap="none" spc="0" normalizeH="0" baseline="0" noProof="0" dirty="0">
                  <a:ln>
                    <a:noFill/>
                  </a:ln>
                  <a:solidFill>
                    <a:sysClr val="windowText" lastClr="000000"/>
                  </a:solidFill>
                  <a:effectLst/>
                  <a:uLnTx/>
                  <a:uFillTx/>
                  <a:latin typeface="Georgia"/>
                  <a:ea typeface="+mn-ea"/>
                  <a:cs typeface="+mn-cs"/>
                </a:rPr>
                <a:t>Fortes styrelse tar beslut </a:t>
              </a:r>
              <a:br>
                <a:rPr kumimoji="0" lang="sv-SE" sz="1400" b="0" i="0" u="none" strike="noStrike" kern="0" cap="none" spc="0" normalizeH="0" baseline="0" noProof="0" dirty="0">
                  <a:ln>
                    <a:noFill/>
                  </a:ln>
                  <a:solidFill>
                    <a:sysClr val="windowText" lastClr="000000"/>
                  </a:solidFill>
                  <a:effectLst/>
                  <a:uLnTx/>
                  <a:uFillTx/>
                  <a:latin typeface="Georgia"/>
                  <a:ea typeface="+mn-ea"/>
                  <a:cs typeface="+mn-cs"/>
                </a:rPr>
              </a:br>
              <a:r>
                <a:rPr kumimoji="0" lang="sv-SE" sz="1400" b="0" i="0" u="none" strike="noStrike" kern="0" cap="none" spc="0" normalizeH="0" baseline="0" noProof="0" dirty="0">
                  <a:ln>
                    <a:noFill/>
                  </a:ln>
                  <a:solidFill>
                    <a:sysClr val="windowText" lastClr="000000"/>
                  </a:solidFill>
                  <a:effectLst/>
                  <a:uLnTx/>
                  <a:uFillTx/>
                  <a:latin typeface="Georgia"/>
                  <a:ea typeface="+mn-ea"/>
                  <a:cs typeface="+mn-cs"/>
                </a:rPr>
                <a:t>om finansiering.</a:t>
              </a:r>
            </a:p>
          </p:txBody>
        </p:sp>
      </p:grpSp>
      <p:grpSp>
        <p:nvGrpSpPr>
          <p:cNvPr id="19" name="Group 75">
            <a:extLst>
              <a:ext uri="{FF2B5EF4-FFF2-40B4-BE49-F238E27FC236}">
                <a16:creationId xmlns:a16="http://schemas.microsoft.com/office/drawing/2014/main" id="{5894CB61-EE99-42DD-B4AC-F1D79817757A}"/>
              </a:ext>
            </a:extLst>
          </p:cNvPr>
          <p:cNvGrpSpPr>
            <a:grpSpLocks/>
          </p:cNvGrpSpPr>
          <p:nvPr/>
        </p:nvGrpSpPr>
        <p:grpSpPr bwMode="auto">
          <a:xfrm>
            <a:off x="8501651" y="2542225"/>
            <a:ext cx="2439989" cy="531815"/>
            <a:chOff x="3109" y="1420"/>
            <a:chExt cx="1537" cy="335"/>
          </a:xfrm>
        </p:grpSpPr>
        <p:sp>
          <p:nvSpPr>
            <p:cNvPr id="20" name="Line 45">
              <a:extLst>
                <a:ext uri="{FF2B5EF4-FFF2-40B4-BE49-F238E27FC236}">
                  <a16:creationId xmlns:a16="http://schemas.microsoft.com/office/drawing/2014/main" id="{11217545-78C6-4875-834B-CCEDDE7E1BC5}"/>
                </a:ext>
              </a:extLst>
            </p:cNvPr>
            <p:cNvSpPr>
              <a:spLocks noChangeShapeType="1"/>
            </p:cNvSpPr>
            <p:nvPr/>
          </p:nvSpPr>
          <p:spPr bwMode="auto">
            <a:xfrm rot="4020000" flipH="1" flipV="1">
              <a:off x="3247" y="1560"/>
              <a:ext cx="57" cy="33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Text" lastClr="000000"/>
                </a:solidFill>
                <a:effectLst/>
                <a:uLnTx/>
                <a:uFillTx/>
                <a:latin typeface="Georgia"/>
                <a:ea typeface="+mn-ea"/>
                <a:cs typeface="+mn-cs"/>
              </a:endParaRPr>
            </a:p>
          </p:txBody>
        </p:sp>
        <p:sp>
          <p:nvSpPr>
            <p:cNvPr id="21" name="Text Box 68">
              <a:extLst>
                <a:ext uri="{FF2B5EF4-FFF2-40B4-BE49-F238E27FC236}">
                  <a16:creationId xmlns:a16="http://schemas.microsoft.com/office/drawing/2014/main" id="{E36021A5-1A56-4013-B251-3B07E396F7AB}"/>
                </a:ext>
              </a:extLst>
            </p:cNvPr>
            <p:cNvSpPr txBox="1">
              <a:spLocks noChangeArrowheads="1"/>
            </p:cNvSpPr>
            <p:nvPr/>
          </p:nvSpPr>
          <p:spPr bwMode="auto">
            <a:xfrm>
              <a:off x="3512" y="1420"/>
              <a:ext cx="1134"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sv-SE" sz="1400" b="1" i="0" u="none" strike="noStrike" kern="0" cap="none" spc="0" normalizeH="0" baseline="0" noProof="0" dirty="0">
                  <a:ln>
                    <a:noFill/>
                  </a:ln>
                  <a:solidFill>
                    <a:srgbClr val="803689"/>
                  </a:solidFill>
                  <a:effectLst/>
                  <a:uLnTx/>
                  <a:uFillTx/>
                  <a:latin typeface="Georgia"/>
                  <a:ea typeface="+mn-ea"/>
                  <a:cs typeface="+mn-cs"/>
                </a:rPr>
                <a:t>Februari</a:t>
              </a:r>
              <a:br>
                <a:rPr kumimoji="0" lang="sv-SE" sz="1400" b="1" i="0" u="none" strike="noStrike" kern="0" cap="none" spc="0" normalizeH="0" baseline="0" noProof="0" dirty="0">
                  <a:ln>
                    <a:noFill/>
                  </a:ln>
                  <a:solidFill>
                    <a:srgbClr val="803689"/>
                  </a:solidFill>
                  <a:effectLst/>
                  <a:uLnTx/>
                  <a:uFillTx/>
                  <a:latin typeface="Georgia"/>
                  <a:ea typeface="+mn-ea"/>
                  <a:cs typeface="+mn-cs"/>
                </a:rPr>
              </a:br>
              <a:r>
                <a:rPr kumimoji="0" lang="sv-SE" sz="1400" b="0" i="0" u="none" strike="noStrike" kern="0" cap="none" spc="0" normalizeH="0" baseline="0" noProof="0" dirty="0">
                  <a:ln>
                    <a:noFill/>
                  </a:ln>
                  <a:solidFill>
                    <a:sysClr val="windowText" lastClr="000000"/>
                  </a:solidFill>
                  <a:effectLst/>
                  <a:uLnTx/>
                  <a:uFillTx/>
                  <a:latin typeface="Georgia"/>
                  <a:ea typeface="+mn-ea"/>
                  <a:cs typeface="+mn-cs"/>
                </a:rPr>
                <a:t>Sista dag för ansökan. </a:t>
              </a:r>
            </a:p>
          </p:txBody>
        </p:sp>
      </p:grpSp>
      <p:grpSp>
        <p:nvGrpSpPr>
          <p:cNvPr id="22" name="Group 77">
            <a:extLst>
              <a:ext uri="{FF2B5EF4-FFF2-40B4-BE49-F238E27FC236}">
                <a16:creationId xmlns:a16="http://schemas.microsoft.com/office/drawing/2014/main" id="{064C99BA-3DC2-48CA-900D-294DAEBD425D}"/>
              </a:ext>
            </a:extLst>
          </p:cNvPr>
          <p:cNvGrpSpPr>
            <a:grpSpLocks/>
          </p:cNvGrpSpPr>
          <p:nvPr/>
        </p:nvGrpSpPr>
        <p:grpSpPr bwMode="auto">
          <a:xfrm>
            <a:off x="8730108" y="4752592"/>
            <a:ext cx="3594983" cy="1184276"/>
            <a:chOff x="3386" y="2229"/>
            <a:chExt cx="1198" cy="746"/>
          </a:xfrm>
        </p:grpSpPr>
        <p:sp>
          <p:nvSpPr>
            <p:cNvPr id="23" name="Line 41">
              <a:extLst>
                <a:ext uri="{FF2B5EF4-FFF2-40B4-BE49-F238E27FC236}">
                  <a16:creationId xmlns:a16="http://schemas.microsoft.com/office/drawing/2014/main" id="{41324343-A495-49A4-84FD-F3D97E815DA1}"/>
                </a:ext>
              </a:extLst>
            </p:cNvPr>
            <p:cNvSpPr>
              <a:spLocks noChangeShapeType="1"/>
            </p:cNvSpPr>
            <p:nvPr/>
          </p:nvSpPr>
          <p:spPr bwMode="auto">
            <a:xfrm rot="6720000" flipH="1" flipV="1">
              <a:off x="3471" y="2280"/>
              <a:ext cx="0" cy="16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Text" lastClr="000000"/>
                </a:solidFill>
                <a:effectLst/>
                <a:uLnTx/>
                <a:uFillTx/>
                <a:latin typeface="Georgia"/>
                <a:ea typeface="+mn-ea"/>
                <a:cs typeface="+mn-cs"/>
              </a:endParaRPr>
            </a:p>
          </p:txBody>
        </p:sp>
        <p:sp>
          <p:nvSpPr>
            <p:cNvPr id="24" name="Text Box 69">
              <a:extLst>
                <a:ext uri="{FF2B5EF4-FFF2-40B4-BE49-F238E27FC236}">
                  <a16:creationId xmlns:a16="http://schemas.microsoft.com/office/drawing/2014/main" id="{76AF6549-3C8C-41BE-9EEF-9C086CE35805}"/>
                </a:ext>
              </a:extLst>
            </p:cNvPr>
            <p:cNvSpPr txBox="1">
              <a:spLocks noChangeArrowheads="1"/>
            </p:cNvSpPr>
            <p:nvPr/>
          </p:nvSpPr>
          <p:spPr bwMode="auto">
            <a:xfrm>
              <a:off x="3586" y="2229"/>
              <a:ext cx="998" cy="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0" cap="none" spc="0" normalizeH="0" baseline="0" noProof="0" dirty="0">
                  <a:ln>
                    <a:noFill/>
                  </a:ln>
                  <a:solidFill>
                    <a:srgbClr val="803689"/>
                  </a:solidFill>
                  <a:effectLst/>
                  <a:uLnTx/>
                  <a:uFillTx/>
                  <a:latin typeface="Georgia (Brödtext)"/>
                  <a:ea typeface="+mn-ea"/>
                  <a:cs typeface="+mn-cs"/>
                </a:rPr>
                <a:t>April</a:t>
              </a:r>
              <a:endParaRPr kumimoji="0" lang="sv-SE" sz="1400" b="0" i="0" u="none" strike="noStrike" kern="1200" cap="none" spc="0" normalizeH="0" baseline="0" noProof="0" dirty="0">
                <a:ln>
                  <a:noFill/>
                </a:ln>
                <a:solidFill>
                  <a:prstClr val="black"/>
                </a:solidFill>
                <a:effectLst/>
                <a:uLnTx/>
                <a:uFillTx/>
                <a:latin typeface="Georgia (Brödtex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Georgia (Brödtext)"/>
                  <a:ea typeface="+mn-ea"/>
                  <a:cs typeface="+mn-cs"/>
                </a:rPr>
                <a:t>Beslut om vilka ansökningar som accepteras till steg 2 skickas ut. </a:t>
              </a:r>
              <a:br>
                <a:rPr kumimoji="0" lang="sv-SE" sz="1400" b="0" i="0" u="none" strike="noStrike" kern="1200" cap="none" spc="0" normalizeH="0" baseline="0" noProof="0" dirty="0">
                  <a:ln>
                    <a:noFill/>
                  </a:ln>
                  <a:solidFill>
                    <a:prstClr val="black"/>
                  </a:solidFill>
                  <a:effectLst/>
                  <a:uLnTx/>
                  <a:uFillTx/>
                  <a:latin typeface="Georgia (Brödtext)"/>
                  <a:ea typeface="+mn-ea"/>
                  <a:cs typeface="+mn-cs"/>
                </a:rPr>
              </a:br>
              <a:r>
                <a:rPr kumimoji="0" lang="sv-SE" sz="1400" b="0" i="0" u="none" strike="noStrike" kern="1200" cap="none" spc="0" normalizeH="0" baseline="0" noProof="0" dirty="0">
                  <a:ln>
                    <a:noFill/>
                  </a:ln>
                  <a:solidFill>
                    <a:prstClr val="black"/>
                  </a:solidFill>
                  <a:effectLst/>
                  <a:uLnTx/>
                  <a:uFillTx/>
                  <a:latin typeface="Georgia (Brödtext)"/>
                  <a:ea typeface="+mn-ea"/>
                  <a:cs typeface="+mn-cs"/>
                </a:rPr>
                <a:t>Utlysningen för steg 2 öppnar.</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sv-SE" sz="1400" b="0" i="0" u="none" strike="noStrike" kern="0" cap="none" spc="0" normalizeH="0" baseline="0" noProof="0" dirty="0">
                <a:ln>
                  <a:noFill/>
                </a:ln>
                <a:solidFill>
                  <a:sysClr val="windowText" lastClr="000000"/>
                </a:solidFill>
                <a:effectLst/>
                <a:uLnTx/>
                <a:uFillTx/>
                <a:latin typeface="Georgia (Brödtext)"/>
                <a:ea typeface="+mn-ea"/>
                <a:cs typeface="+mn-cs"/>
              </a:endParaRPr>
            </a:p>
          </p:txBody>
        </p:sp>
      </p:grpSp>
      <p:grpSp>
        <p:nvGrpSpPr>
          <p:cNvPr id="25" name="Group 78">
            <a:extLst>
              <a:ext uri="{FF2B5EF4-FFF2-40B4-BE49-F238E27FC236}">
                <a16:creationId xmlns:a16="http://schemas.microsoft.com/office/drawing/2014/main" id="{459EB11E-B656-4CF7-AD4B-5EA34FEACAF3}"/>
              </a:ext>
            </a:extLst>
          </p:cNvPr>
          <p:cNvGrpSpPr>
            <a:grpSpLocks/>
          </p:cNvGrpSpPr>
          <p:nvPr/>
        </p:nvGrpSpPr>
        <p:grpSpPr bwMode="auto">
          <a:xfrm>
            <a:off x="8387725" y="5371141"/>
            <a:ext cx="3186118" cy="842963"/>
            <a:chOff x="3252" y="2590"/>
            <a:chExt cx="2007" cy="531"/>
          </a:xfrm>
        </p:grpSpPr>
        <p:sp>
          <p:nvSpPr>
            <p:cNvPr id="26" name="Line 34">
              <a:extLst>
                <a:ext uri="{FF2B5EF4-FFF2-40B4-BE49-F238E27FC236}">
                  <a16:creationId xmlns:a16="http://schemas.microsoft.com/office/drawing/2014/main" id="{CEFDECBB-2E2A-45A0-B6B6-C1C08EB6C50B}"/>
                </a:ext>
              </a:extLst>
            </p:cNvPr>
            <p:cNvSpPr>
              <a:spLocks noChangeShapeType="1"/>
            </p:cNvSpPr>
            <p:nvPr/>
          </p:nvSpPr>
          <p:spPr bwMode="auto">
            <a:xfrm rot="8100000" flipH="1" flipV="1">
              <a:off x="3252" y="2590"/>
              <a:ext cx="18" cy="28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Text" lastClr="000000"/>
                </a:solidFill>
                <a:effectLst/>
                <a:uLnTx/>
                <a:uFillTx/>
                <a:latin typeface="Georgia"/>
                <a:ea typeface="+mn-ea"/>
                <a:cs typeface="+mn-cs"/>
              </a:endParaRPr>
            </a:p>
          </p:txBody>
        </p:sp>
        <p:sp>
          <p:nvSpPr>
            <p:cNvPr id="27" name="Text Box 70">
              <a:extLst>
                <a:ext uri="{FF2B5EF4-FFF2-40B4-BE49-F238E27FC236}">
                  <a16:creationId xmlns:a16="http://schemas.microsoft.com/office/drawing/2014/main" id="{7CC1C550-DA82-4326-AF63-6C2DB414B0D2}"/>
                </a:ext>
              </a:extLst>
            </p:cNvPr>
            <p:cNvSpPr txBox="1">
              <a:spLocks noChangeArrowheads="1"/>
            </p:cNvSpPr>
            <p:nvPr/>
          </p:nvSpPr>
          <p:spPr bwMode="auto">
            <a:xfrm>
              <a:off x="3431" y="2850"/>
              <a:ext cx="1828"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sv-SE" sz="1400" b="1" i="0" u="none" strike="noStrike" kern="0" cap="none" spc="0" normalizeH="0" baseline="0" noProof="0" dirty="0">
                  <a:ln>
                    <a:noFill/>
                  </a:ln>
                  <a:solidFill>
                    <a:srgbClr val="803689"/>
                  </a:solidFill>
                  <a:effectLst/>
                  <a:uLnTx/>
                  <a:uFillTx/>
                  <a:latin typeface="Georgia"/>
                  <a:ea typeface="+mn-ea"/>
                  <a:cs typeface="+mn-cs"/>
                </a:rPr>
                <a:t>Maj</a:t>
              </a:r>
              <a:br>
                <a:rPr kumimoji="0" lang="sv-SE" sz="1400" b="1" i="0" u="none" strike="noStrike" kern="0" cap="none" spc="0" normalizeH="0" baseline="0" noProof="0" dirty="0">
                  <a:ln>
                    <a:noFill/>
                  </a:ln>
                  <a:solidFill>
                    <a:srgbClr val="803689"/>
                  </a:solidFill>
                  <a:effectLst/>
                  <a:uLnTx/>
                  <a:uFillTx/>
                  <a:latin typeface="Georgia"/>
                  <a:ea typeface="+mn-ea"/>
                  <a:cs typeface="+mn-cs"/>
                </a:rPr>
              </a:br>
              <a:r>
                <a:rPr kumimoji="0" lang="sv-SE" sz="1400" b="0" i="0" u="none" strike="noStrike" kern="0" cap="none" spc="0" normalizeH="0" baseline="0" noProof="0" dirty="0">
                  <a:ln>
                    <a:noFill/>
                  </a:ln>
                  <a:solidFill>
                    <a:sysClr val="windowText" lastClr="000000"/>
                  </a:solidFill>
                  <a:effectLst/>
                  <a:uLnTx/>
                  <a:uFillTx/>
                  <a:latin typeface="Georgia"/>
                  <a:ea typeface="+mn-ea"/>
                  <a:cs typeface="+mn-cs"/>
                </a:rPr>
                <a:t>Sista dag för fullständig ansökan.</a:t>
              </a:r>
            </a:p>
          </p:txBody>
        </p:sp>
      </p:grpSp>
      <p:grpSp>
        <p:nvGrpSpPr>
          <p:cNvPr id="28" name="Group 76">
            <a:extLst>
              <a:ext uri="{FF2B5EF4-FFF2-40B4-BE49-F238E27FC236}">
                <a16:creationId xmlns:a16="http://schemas.microsoft.com/office/drawing/2014/main" id="{83FC54C0-0E6D-4B6A-BE1D-17751A146C82}"/>
              </a:ext>
            </a:extLst>
          </p:cNvPr>
          <p:cNvGrpSpPr>
            <a:grpSpLocks/>
          </p:cNvGrpSpPr>
          <p:nvPr/>
        </p:nvGrpSpPr>
        <p:grpSpPr bwMode="auto">
          <a:xfrm>
            <a:off x="8962003" y="3915579"/>
            <a:ext cx="2817539" cy="646114"/>
            <a:chOff x="3561" y="1813"/>
            <a:chExt cx="1297" cy="407"/>
          </a:xfrm>
        </p:grpSpPr>
        <p:sp>
          <p:nvSpPr>
            <p:cNvPr id="29" name="Line 19">
              <a:extLst>
                <a:ext uri="{FF2B5EF4-FFF2-40B4-BE49-F238E27FC236}">
                  <a16:creationId xmlns:a16="http://schemas.microsoft.com/office/drawing/2014/main" id="{0227C756-47EE-4E7B-9828-8D043D0E7731}"/>
                </a:ext>
              </a:extLst>
            </p:cNvPr>
            <p:cNvSpPr>
              <a:spLocks noChangeShapeType="1"/>
            </p:cNvSpPr>
            <p:nvPr/>
          </p:nvSpPr>
          <p:spPr bwMode="auto">
            <a:xfrm rot="5400000" flipH="1" flipV="1">
              <a:off x="3672" y="1910"/>
              <a:ext cx="0" cy="221"/>
            </a:xfrm>
            <a:prstGeom prst="line">
              <a:avLst/>
            </a:prstGeom>
            <a:ln w="12700">
              <a:headEnd/>
              <a:tailE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solidFill>
                    <a:sysClr val="windowText" lastClr="000000"/>
                  </a:solidFill>
                </a:ln>
                <a:solidFill>
                  <a:sysClr val="windowText" lastClr="000000"/>
                </a:solidFill>
                <a:effectLst/>
                <a:uLnTx/>
                <a:uFillTx/>
                <a:latin typeface="Georgia"/>
                <a:ea typeface="+mn-ea"/>
                <a:cs typeface="+mn-cs"/>
              </a:endParaRPr>
            </a:p>
          </p:txBody>
        </p:sp>
        <p:sp>
          <p:nvSpPr>
            <p:cNvPr id="30" name="Text Box 71">
              <a:extLst>
                <a:ext uri="{FF2B5EF4-FFF2-40B4-BE49-F238E27FC236}">
                  <a16:creationId xmlns:a16="http://schemas.microsoft.com/office/drawing/2014/main" id="{8E467AFC-319B-446E-85C5-6990587918CA}"/>
                </a:ext>
              </a:extLst>
            </p:cNvPr>
            <p:cNvSpPr txBox="1">
              <a:spLocks noChangeArrowheads="1"/>
            </p:cNvSpPr>
            <p:nvPr/>
          </p:nvSpPr>
          <p:spPr bwMode="auto">
            <a:xfrm>
              <a:off x="3859" y="1813"/>
              <a:ext cx="999"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sv-SE" sz="1400" b="1" i="0" u="none" strike="noStrike" kern="0" cap="none" spc="0" normalizeH="0" baseline="0" noProof="0" dirty="0">
                  <a:ln>
                    <a:noFill/>
                  </a:ln>
                  <a:solidFill>
                    <a:srgbClr val="803689"/>
                  </a:solidFill>
                  <a:effectLst/>
                  <a:uLnTx/>
                  <a:uFillTx/>
                  <a:latin typeface="Georgia"/>
                  <a:ea typeface="+mn-ea"/>
                  <a:cs typeface="+mn-cs"/>
                </a:rPr>
                <a:t>Mars</a:t>
              </a:r>
              <a:br>
                <a:rPr kumimoji="0" lang="sv-SE" sz="1400" b="1" i="0" u="none" strike="noStrike" kern="0" cap="none" spc="0" normalizeH="0" baseline="0" noProof="0" dirty="0">
                  <a:ln>
                    <a:noFill/>
                  </a:ln>
                  <a:solidFill>
                    <a:srgbClr val="803689"/>
                  </a:solidFill>
                  <a:effectLst/>
                  <a:uLnTx/>
                  <a:uFillTx/>
                  <a:latin typeface="Georgia"/>
                  <a:ea typeface="+mn-ea"/>
                  <a:cs typeface="+mn-cs"/>
                </a:rPr>
              </a:br>
              <a:r>
                <a:rPr kumimoji="0" lang="sv-SE" sz="1400" b="0" i="0" u="none" strike="noStrike" kern="0" cap="none" spc="0" normalizeH="0" baseline="0" noProof="0" dirty="0">
                  <a:ln>
                    <a:noFill/>
                  </a:ln>
                  <a:solidFill>
                    <a:sysClr val="windowText" lastClr="000000"/>
                  </a:solidFill>
                  <a:effectLst/>
                  <a:uLnTx/>
                  <a:uFillTx/>
                  <a:latin typeface="Georgia"/>
                  <a:ea typeface="+mn-ea"/>
                  <a:cs typeface="+mn-cs"/>
                </a:rPr>
                <a:t>Fortes beredningsgrupper </a:t>
              </a:r>
              <a:br>
                <a:rPr kumimoji="0" lang="sv-SE" sz="1400" b="0" i="0" u="none" strike="noStrike" kern="0" cap="none" spc="0" normalizeH="0" baseline="0" noProof="0" dirty="0">
                  <a:ln>
                    <a:noFill/>
                  </a:ln>
                  <a:solidFill>
                    <a:sysClr val="windowText" lastClr="000000"/>
                  </a:solidFill>
                  <a:effectLst/>
                  <a:uLnTx/>
                  <a:uFillTx/>
                  <a:latin typeface="Georgia"/>
                  <a:ea typeface="+mn-ea"/>
                  <a:cs typeface="+mn-cs"/>
                </a:rPr>
              </a:br>
              <a:r>
                <a:rPr kumimoji="0" lang="sv-SE" sz="1400" b="0" i="0" u="none" strike="noStrike" kern="0" cap="none" spc="0" normalizeH="0" baseline="0" noProof="0" dirty="0">
                  <a:ln>
                    <a:noFill/>
                  </a:ln>
                  <a:solidFill>
                    <a:sysClr val="windowText" lastClr="000000"/>
                  </a:solidFill>
                  <a:effectLst/>
                  <a:uLnTx/>
                  <a:uFillTx/>
                  <a:latin typeface="Georgia"/>
                  <a:ea typeface="+mn-ea"/>
                  <a:cs typeface="+mn-cs"/>
                </a:rPr>
                <a:t>bereder ansökningarna.</a:t>
              </a:r>
            </a:p>
          </p:txBody>
        </p:sp>
      </p:grpSp>
      <p:grpSp>
        <p:nvGrpSpPr>
          <p:cNvPr id="2" name="Grupp 1">
            <a:extLst>
              <a:ext uri="{FF2B5EF4-FFF2-40B4-BE49-F238E27FC236}">
                <a16:creationId xmlns:a16="http://schemas.microsoft.com/office/drawing/2014/main" id="{14EDF0A2-02C8-4C57-A877-3F6A25DB7DBF}"/>
              </a:ext>
            </a:extLst>
          </p:cNvPr>
          <p:cNvGrpSpPr/>
          <p:nvPr/>
        </p:nvGrpSpPr>
        <p:grpSpPr>
          <a:xfrm>
            <a:off x="4327206" y="5181600"/>
            <a:ext cx="3048000" cy="861628"/>
            <a:chOff x="4327206" y="5181600"/>
            <a:chExt cx="3048000" cy="861628"/>
          </a:xfrm>
        </p:grpSpPr>
        <p:cxnSp>
          <p:nvCxnSpPr>
            <p:cNvPr id="4" name="Rak koppling 3">
              <a:extLst>
                <a:ext uri="{FF2B5EF4-FFF2-40B4-BE49-F238E27FC236}">
                  <a16:creationId xmlns:a16="http://schemas.microsoft.com/office/drawing/2014/main" id="{2AAFA270-F936-47BB-B90E-F9FDD5DEF436}"/>
                </a:ext>
              </a:extLst>
            </p:cNvPr>
            <p:cNvCxnSpPr/>
            <p:nvPr/>
          </p:nvCxnSpPr>
          <p:spPr>
            <a:xfrm flipH="1">
              <a:off x="5910146" y="5181600"/>
              <a:ext cx="453483" cy="2459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ktangel 4">
              <a:extLst>
                <a:ext uri="{FF2B5EF4-FFF2-40B4-BE49-F238E27FC236}">
                  <a16:creationId xmlns:a16="http://schemas.microsoft.com/office/drawing/2014/main" id="{5E14DF4A-29E6-4C8A-9EBC-87D721B023B9}"/>
                </a:ext>
              </a:extLst>
            </p:cNvPr>
            <p:cNvSpPr/>
            <p:nvPr/>
          </p:nvSpPr>
          <p:spPr>
            <a:xfrm>
              <a:off x="4327206" y="5304564"/>
              <a:ext cx="3048000" cy="738664"/>
            </a:xfrm>
            <a:prstGeom prst="rect">
              <a:avLst/>
            </a:prstGeom>
          </p:spPr>
          <p:txBody>
            <a:bodyPr wrap="square">
              <a:spAutoFit/>
            </a:bodyPr>
            <a:lstStyle/>
            <a:p>
              <a:pPr lvl="0">
                <a:spcBef>
                  <a:spcPct val="50000"/>
                </a:spcBef>
                <a:defRPr/>
              </a:pPr>
              <a:r>
                <a:rPr lang="sv-SE" sz="1400" b="1" kern="0" dirty="0">
                  <a:solidFill>
                    <a:srgbClr val="803689"/>
                  </a:solidFill>
                </a:rPr>
                <a:t>Augusti</a:t>
              </a:r>
              <a:br>
                <a:rPr lang="sv-SE" sz="1400" b="1" kern="0" dirty="0">
                  <a:solidFill>
                    <a:srgbClr val="803689"/>
                  </a:solidFill>
                </a:rPr>
              </a:br>
              <a:r>
                <a:rPr lang="sv-SE" sz="1400" kern="0" dirty="0">
                  <a:solidFill>
                    <a:sysClr val="windowText" lastClr="000000"/>
                  </a:solidFill>
                </a:rPr>
                <a:t>Fortes beredningsgrupper </a:t>
              </a:r>
              <a:br>
                <a:rPr lang="sv-SE" sz="1400" kern="0" dirty="0">
                  <a:solidFill>
                    <a:sysClr val="windowText" lastClr="000000"/>
                  </a:solidFill>
                </a:rPr>
              </a:br>
              <a:r>
                <a:rPr lang="sv-SE" sz="1400" kern="0" dirty="0">
                  <a:solidFill>
                    <a:sysClr val="windowText" lastClr="000000"/>
                  </a:solidFill>
                </a:rPr>
                <a:t>bereder ansökningarna steg 2.</a:t>
              </a:r>
            </a:p>
          </p:txBody>
        </p:sp>
      </p:grpSp>
      <p:sp>
        <p:nvSpPr>
          <p:cNvPr id="37" name="Platshållare för sidfot 2">
            <a:extLst>
              <a:ext uri="{FF2B5EF4-FFF2-40B4-BE49-F238E27FC236}">
                <a16:creationId xmlns:a16="http://schemas.microsoft.com/office/drawing/2014/main" id="{5A6CDD89-53BF-4D6C-89F4-F88C4FA8A212}"/>
              </a:ext>
            </a:extLst>
          </p:cNvPr>
          <p:cNvSpPr>
            <a:spLocks noGrp="1"/>
          </p:cNvSpPr>
          <p:nvPr>
            <p:ph type="ftr" sz="quarter" idx="11"/>
          </p:nvPr>
        </p:nvSpPr>
        <p:spPr>
          <a:xfrm>
            <a:off x="227013" y="6416675"/>
            <a:ext cx="4114800" cy="252413"/>
          </a:xfrm>
        </p:spPr>
        <p:txBody>
          <a:bodyPr/>
          <a:lstStyle/>
          <a:p>
            <a:r>
              <a:rPr lang="sv-SE" dirty="0"/>
              <a:t>Informationsmöte om utlysningar – 24 januari 2019</a:t>
            </a:r>
          </a:p>
        </p:txBody>
      </p:sp>
    </p:spTree>
    <p:extLst>
      <p:ext uri="{BB962C8B-B14F-4D97-AF65-F5344CB8AC3E}">
        <p14:creationId xmlns:p14="http://schemas.microsoft.com/office/powerpoint/2010/main" val="76479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5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25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25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25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25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Beredningsgruppstruktur speglar ansvaret</a:t>
            </a:r>
          </a:p>
        </p:txBody>
      </p:sp>
      <p:sp>
        <p:nvSpPr>
          <p:cNvPr id="3" name="Platshållare för innehåll 2"/>
          <p:cNvSpPr>
            <a:spLocks noGrp="1"/>
          </p:cNvSpPr>
          <p:nvPr>
            <p:ph idx="1"/>
          </p:nvPr>
        </p:nvSpPr>
        <p:spPr/>
        <p:txBody>
          <a:bodyPr/>
          <a:lstStyle/>
          <a:p>
            <a:r>
              <a:rPr lang="sv-SE" b="1" dirty="0"/>
              <a:t>Hälsa</a:t>
            </a:r>
            <a:r>
              <a:rPr lang="sv-SE" dirty="0"/>
              <a:t> – Epidemiologi &amp; befolkningsbaserade studier, Hälsofrämjande &amp; beteende, vård &amp; vårdorganisation</a:t>
            </a:r>
          </a:p>
          <a:p>
            <a:r>
              <a:rPr lang="sv-SE" b="1" dirty="0"/>
              <a:t>Arbetsliv </a:t>
            </a:r>
            <a:r>
              <a:rPr lang="sv-SE" dirty="0"/>
              <a:t>– Arbetsmarknad, arbetsorganisation, arbete &amp; hälsa</a:t>
            </a:r>
          </a:p>
          <a:p>
            <a:r>
              <a:rPr lang="sv-SE" b="1" dirty="0"/>
              <a:t>Välfärd </a:t>
            </a:r>
            <a:r>
              <a:rPr lang="sv-SE" dirty="0"/>
              <a:t>– socialpolitik &amp; sociala förändringar, sociala relationer, social omsorg &amp; socialt arbete</a:t>
            </a:r>
          </a:p>
        </p:txBody>
      </p:sp>
      <p:sp>
        <p:nvSpPr>
          <p:cNvPr id="5" name="Platshållare för sidfot 2">
            <a:extLst>
              <a:ext uri="{FF2B5EF4-FFF2-40B4-BE49-F238E27FC236}">
                <a16:creationId xmlns:a16="http://schemas.microsoft.com/office/drawing/2014/main" id="{9B6192E8-88E2-486E-BB96-1709DD8BDAD0}"/>
              </a:ext>
            </a:extLst>
          </p:cNvPr>
          <p:cNvSpPr txBox="1">
            <a:spLocks/>
          </p:cNvSpPr>
          <p:nvPr/>
        </p:nvSpPr>
        <p:spPr>
          <a:xfrm>
            <a:off x="227013" y="6416675"/>
            <a:ext cx="4114800" cy="252413"/>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800" dirty="0">
                <a:solidFill>
                  <a:schemeClr val="accent1"/>
                </a:solidFill>
                <a:latin typeface="Arial" panose="020B0604020202020204" pitchFamily="34" charset="0"/>
                <a:cs typeface="Arial" panose="020B0604020202020204" pitchFamily="34" charset="0"/>
              </a:rPr>
              <a:t>Informationsmöte om utlysningar – 24 januari 2019</a:t>
            </a:r>
          </a:p>
        </p:txBody>
      </p:sp>
    </p:spTree>
    <p:extLst>
      <p:ext uri="{BB962C8B-B14F-4D97-AF65-F5344CB8AC3E}">
        <p14:creationId xmlns:p14="http://schemas.microsoft.com/office/powerpoint/2010/main" val="4173379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Finansiering från Forte</a:t>
            </a:r>
          </a:p>
        </p:txBody>
      </p:sp>
      <p:sp>
        <p:nvSpPr>
          <p:cNvPr id="4" name="Oval 5"/>
          <p:cNvSpPr>
            <a:spLocks noChangeAspect="1" noChangeArrowheads="1"/>
          </p:cNvSpPr>
          <p:nvPr/>
        </p:nvSpPr>
        <p:spPr bwMode="auto">
          <a:xfrm>
            <a:off x="5588373" y="1431926"/>
            <a:ext cx="2519363" cy="2519363"/>
          </a:xfrm>
          <a:prstGeom prst="ellipse">
            <a:avLst/>
          </a:prstGeom>
          <a:solidFill>
            <a:schemeClr val="accent5">
              <a:lumMod val="60000"/>
              <a:lumOff val="40000"/>
            </a:schemeClr>
          </a:solidFill>
          <a:ln w="38100">
            <a:solidFill>
              <a:schemeClr val="bg1"/>
            </a:solidFill>
            <a:round/>
            <a:headEnd/>
            <a:tailEnd/>
          </a:ln>
          <a:effectLst/>
        </p:spPr>
        <p:txBody>
          <a:bodyPr wrap="none" anchor="ctr"/>
          <a:lstStyle/>
          <a:p>
            <a:endParaRPr lang="sv-SE"/>
          </a:p>
        </p:txBody>
      </p:sp>
      <p:sp>
        <p:nvSpPr>
          <p:cNvPr id="5" name="Text Box 13"/>
          <p:cNvSpPr txBox="1">
            <a:spLocks noChangeArrowheads="1"/>
          </p:cNvSpPr>
          <p:nvPr/>
        </p:nvSpPr>
        <p:spPr bwMode="auto">
          <a:xfrm>
            <a:off x="6069353" y="2367704"/>
            <a:ext cx="182737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sv-SE" sz="1400" dirty="0">
                <a:solidFill>
                  <a:schemeClr val="bg1"/>
                </a:solidFill>
              </a:rPr>
              <a:t>KUNSKAPS-SPRIDNING</a:t>
            </a:r>
          </a:p>
        </p:txBody>
      </p:sp>
      <p:sp>
        <p:nvSpPr>
          <p:cNvPr id="6" name="Oval 6"/>
          <p:cNvSpPr>
            <a:spLocks noChangeAspect="1" noChangeArrowheads="1"/>
          </p:cNvSpPr>
          <p:nvPr/>
        </p:nvSpPr>
        <p:spPr bwMode="auto">
          <a:xfrm>
            <a:off x="4546278" y="2708276"/>
            <a:ext cx="2519362" cy="2519363"/>
          </a:xfrm>
          <a:prstGeom prst="ellipse">
            <a:avLst/>
          </a:prstGeom>
          <a:solidFill>
            <a:schemeClr val="accent4">
              <a:lumMod val="60000"/>
              <a:lumOff val="40000"/>
            </a:schemeClr>
          </a:solidFill>
          <a:ln w="38100">
            <a:solidFill>
              <a:schemeClr val="bg1"/>
            </a:solidFill>
            <a:round/>
            <a:headEnd/>
            <a:tailEnd/>
          </a:ln>
          <a:effectLst/>
        </p:spPr>
        <p:txBody>
          <a:bodyPr wrap="none" anchor="ctr"/>
          <a:lstStyle/>
          <a:p>
            <a:endParaRPr lang="sv-SE"/>
          </a:p>
        </p:txBody>
      </p:sp>
      <p:sp>
        <p:nvSpPr>
          <p:cNvPr id="7" name="Text Box 14"/>
          <p:cNvSpPr txBox="1">
            <a:spLocks noChangeArrowheads="1"/>
          </p:cNvSpPr>
          <p:nvPr/>
        </p:nvSpPr>
        <p:spPr bwMode="auto">
          <a:xfrm>
            <a:off x="4439817" y="3985320"/>
            <a:ext cx="273092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sv-SE" sz="1400" dirty="0">
                <a:solidFill>
                  <a:schemeClr val="bg1"/>
                </a:solidFill>
              </a:rPr>
              <a:t>INTERNATIONALISERING</a:t>
            </a:r>
          </a:p>
        </p:txBody>
      </p:sp>
      <p:sp>
        <p:nvSpPr>
          <p:cNvPr id="8" name="Text Box 19"/>
          <p:cNvSpPr txBox="1">
            <a:spLocks noChangeArrowheads="1"/>
          </p:cNvSpPr>
          <p:nvPr/>
        </p:nvSpPr>
        <p:spPr bwMode="auto">
          <a:xfrm>
            <a:off x="2207568" y="1663640"/>
            <a:ext cx="1584176"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87313" indent="-87313">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Aft>
                <a:spcPct val="25000"/>
              </a:spcAft>
              <a:buSzPct val="125000"/>
              <a:buFontTx/>
              <a:buChar char="•"/>
            </a:pPr>
            <a:r>
              <a:rPr lang="sv-SE" sz="1200" dirty="0"/>
              <a:t>Projektbidrag</a:t>
            </a:r>
          </a:p>
          <a:p>
            <a:pPr>
              <a:spcAft>
                <a:spcPct val="25000"/>
              </a:spcAft>
              <a:buSzPct val="125000"/>
              <a:buFontTx/>
              <a:buChar char="•"/>
            </a:pPr>
            <a:r>
              <a:rPr lang="sv-SE" sz="1200" dirty="0"/>
              <a:t>Juniorforskarbidrag</a:t>
            </a:r>
          </a:p>
          <a:p>
            <a:pPr>
              <a:spcAft>
                <a:spcPct val="25000"/>
              </a:spcAft>
              <a:buSzPct val="125000"/>
              <a:buFontTx/>
              <a:buChar char="•"/>
            </a:pPr>
            <a:r>
              <a:rPr lang="sv-SE" sz="1200" dirty="0"/>
              <a:t>Programstöd</a:t>
            </a:r>
          </a:p>
          <a:p>
            <a:pPr>
              <a:spcAft>
                <a:spcPct val="25000"/>
              </a:spcAft>
              <a:buSzPct val="125000"/>
              <a:buFontTx/>
              <a:buChar char="•"/>
            </a:pPr>
            <a:r>
              <a:rPr lang="sv-SE" sz="1200" dirty="0" err="1"/>
              <a:t>Postdok</a:t>
            </a:r>
            <a:r>
              <a:rPr lang="sv-SE" sz="1200" dirty="0"/>
              <a:t>-bidrag</a:t>
            </a:r>
          </a:p>
          <a:p>
            <a:pPr>
              <a:spcAft>
                <a:spcPct val="25000"/>
              </a:spcAft>
              <a:buSzPct val="125000"/>
              <a:buFontTx/>
              <a:buChar char="•"/>
            </a:pPr>
            <a:r>
              <a:rPr lang="sv-SE" sz="1200" dirty="0"/>
              <a:t>Forte-centra</a:t>
            </a:r>
          </a:p>
        </p:txBody>
      </p:sp>
      <p:sp>
        <p:nvSpPr>
          <p:cNvPr id="9" name="Text Box 20"/>
          <p:cNvSpPr txBox="1">
            <a:spLocks noChangeArrowheads="1"/>
          </p:cNvSpPr>
          <p:nvPr/>
        </p:nvSpPr>
        <p:spPr bwMode="auto">
          <a:xfrm>
            <a:off x="8257432" y="2134598"/>
            <a:ext cx="19430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87313" indent="-87313">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Aft>
                <a:spcPct val="25000"/>
              </a:spcAft>
              <a:buSzPct val="125000"/>
              <a:buFontTx/>
              <a:buChar char="•"/>
            </a:pPr>
            <a:r>
              <a:rPr lang="sv-SE" sz="1200" dirty="0"/>
              <a:t>Nätverksbidrag</a:t>
            </a:r>
          </a:p>
          <a:p>
            <a:pPr>
              <a:spcAft>
                <a:spcPct val="25000"/>
              </a:spcAft>
              <a:buSzPct val="125000"/>
              <a:buFontTx/>
              <a:buChar char="•"/>
            </a:pPr>
            <a:r>
              <a:rPr lang="sv-SE" sz="1200" dirty="0"/>
              <a:t>Konferensbidrag</a:t>
            </a:r>
          </a:p>
          <a:p>
            <a:pPr>
              <a:spcAft>
                <a:spcPct val="25000"/>
              </a:spcAft>
              <a:buSzPct val="125000"/>
              <a:buFontTx/>
              <a:buChar char="•"/>
            </a:pPr>
            <a:r>
              <a:rPr lang="sv-SE" sz="1200" dirty="0"/>
              <a:t>Tidskriftsbidrag</a:t>
            </a:r>
          </a:p>
        </p:txBody>
      </p:sp>
      <p:sp>
        <p:nvSpPr>
          <p:cNvPr id="10" name="Text Box 21"/>
          <p:cNvSpPr txBox="1">
            <a:spLocks noChangeArrowheads="1"/>
          </p:cNvSpPr>
          <p:nvPr/>
        </p:nvSpPr>
        <p:spPr bwMode="auto">
          <a:xfrm>
            <a:off x="7176120" y="4080555"/>
            <a:ext cx="2808312" cy="87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87313" indent="-87313">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Aft>
                <a:spcPct val="25000"/>
              </a:spcAft>
              <a:buSzPct val="125000"/>
              <a:buFontTx/>
              <a:buChar char="•"/>
            </a:pPr>
            <a:r>
              <a:rPr lang="sv-SE" sz="1200" dirty="0"/>
              <a:t>Gästforskarbidrag</a:t>
            </a:r>
          </a:p>
          <a:p>
            <a:pPr>
              <a:spcAft>
                <a:spcPct val="25000"/>
              </a:spcAft>
              <a:buSzPct val="125000"/>
              <a:buFontTx/>
              <a:buChar char="•"/>
            </a:pPr>
            <a:r>
              <a:rPr lang="sv-SE" sz="1200" dirty="0"/>
              <a:t>Forte International </a:t>
            </a:r>
            <a:r>
              <a:rPr lang="sv-SE" sz="1200" dirty="0" err="1"/>
              <a:t>Postdoc</a:t>
            </a:r>
            <a:endParaRPr lang="sv-SE" sz="1200" dirty="0"/>
          </a:p>
          <a:p>
            <a:pPr>
              <a:spcAft>
                <a:spcPct val="25000"/>
              </a:spcAft>
              <a:buSzPct val="125000"/>
              <a:buFontTx/>
              <a:buChar char="•"/>
            </a:pPr>
            <a:r>
              <a:rPr lang="sv-SE" sz="1200" dirty="0"/>
              <a:t>Bi-laterala utlysningar</a:t>
            </a:r>
          </a:p>
          <a:p>
            <a:pPr>
              <a:spcAft>
                <a:spcPct val="25000"/>
              </a:spcAft>
              <a:buSzPct val="125000"/>
              <a:buFontTx/>
              <a:buChar char="•"/>
            </a:pPr>
            <a:r>
              <a:rPr lang="sv-SE" sz="1200" dirty="0"/>
              <a:t>ERA-NET, Joint </a:t>
            </a:r>
            <a:r>
              <a:rPr lang="sv-SE" sz="1200" dirty="0" err="1"/>
              <a:t>Programming</a:t>
            </a:r>
            <a:r>
              <a:rPr lang="sv-SE" sz="1200" dirty="0"/>
              <a:t> </a:t>
            </a:r>
            <a:r>
              <a:rPr lang="sv-SE" sz="1200" dirty="0" err="1"/>
              <a:t>Initiatives</a:t>
            </a:r>
            <a:endParaRPr lang="sv-SE" sz="1200" dirty="0"/>
          </a:p>
        </p:txBody>
      </p:sp>
      <p:sp>
        <p:nvSpPr>
          <p:cNvPr id="11" name="Oval 4"/>
          <p:cNvSpPr>
            <a:spLocks noChangeAspect="1" noChangeArrowheads="1"/>
          </p:cNvSpPr>
          <p:nvPr/>
        </p:nvSpPr>
        <p:spPr bwMode="auto">
          <a:xfrm>
            <a:off x="3792216" y="1431926"/>
            <a:ext cx="2519363" cy="2519363"/>
          </a:xfrm>
          <a:prstGeom prst="ellipse">
            <a:avLst/>
          </a:prstGeom>
          <a:solidFill>
            <a:schemeClr val="accent1"/>
          </a:solidFill>
          <a:ln w="38100">
            <a:solidFill>
              <a:schemeClr val="bg1"/>
            </a:solidFill>
            <a:round/>
            <a:headEnd/>
            <a:tailEnd/>
          </a:ln>
          <a:effectLst/>
        </p:spPr>
        <p:txBody>
          <a:bodyPr wrap="none" anchor="ctr"/>
          <a:lstStyle/>
          <a:p>
            <a:endParaRPr lang="sv-SE"/>
          </a:p>
        </p:txBody>
      </p:sp>
      <p:sp>
        <p:nvSpPr>
          <p:cNvPr id="12" name="Text Box 12"/>
          <p:cNvSpPr txBox="1">
            <a:spLocks noChangeArrowheads="1"/>
          </p:cNvSpPr>
          <p:nvPr/>
        </p:nvSpPr>
        <p:spPr bwMode="auto">
          <a:xfrm>
            <a:off x="4389294" y="2556500"/>
            <a:ext cx="12519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sv-SE" sz="1400" dirty="0">
                <a:solidFill>
                  <a:schemeClr val="bg1"/>
                </a:solidFill>
              </a:rPr>
              <a:t>FORSKNING</a:t>
            </a:r>
          </a:p>
        </p:txBody>
      </p:sp>
      <p:sp>
        <p:nvSpPr>
          <p:cNvPr id="13" name="Platshållare för sidfot 2">
            <a:extLst>
              <a:ext uri="{FF2B5EF4-FFF2-40B4-BE49-F238E27FC236}">
                <a16:creationId xmlns:a16="http://schemas.microsoft.com/office/drawing/2014/main" id="{13D06054-B0E7-42D5-A05A-45ED35FCE561}"/>
              </a:ext>
            </a:extLst>
          </p:cNvPr>
          <p:cNvSpPr>
            <a:spLocks noGrp="1"/>
          </p:cNvSpPr>
          <p:nvPr>
            <p:ph type="ftr" sz="quarter" idx="11"/>
          </p:nvPr>
        </p:nvSpPr>
        <p:spPr>
          <a:xfrm>
            <a:off x="227013" y="6416675"/>
            <a:ext cx="4114800" cy="252413"/>
          </a:xfrm>
        </p:spPr>
        <p:txBody>
          <a:bodyPr/>
          <a:lstStyle/>
          <a:p>
            <a:r>
              <a:rPr lang="sv-SE" dirty="0"/>
              <a:t>Informationsmöte om utlysningar – 24 januari 2019</a:t>
            </a:r>
          </a:p>
        </p:txBody>
      </p:sp>
    </p:spTree>
    <p:extLst>
      <p:ext uri="{BB962C8B-B14F-4D97-AF65-F5344CB8AC3E}">
        <p14:creationId xmlns:p14="http://schemas.microsoft.com/office/powerpoint/2010/main" val="1613709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030CEB5-6C6C-0B4A-81A9-6B3857F0194D}"/>
              </a:ext>
            </a:extLst>
          </p:cNvPr>
          <p:cNvSpPr/>
          <p:nvPr/>
        </p:nvSpPr>
        <p:spPr>
          <a:xfrm>
            <a:off x="9078389" y="3855273"/>
            <a:ext cx="211917" cy="2308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Georgia"/>
                <a:ea typeface="+mn-ea"/>
                <a:cs typeface="+mn-cs"/>
              </a:rPr>
              <a:t> </a:t>
            </a:r>
          </a:p>
        </p:txBody>
      </p:sp>
      <p:sp>
        <p:nvSpPr>
          <p:cNvPr id="7" name="Ellips 6">
            <a:extLst>
              <a:ext uri="{FF2B5EF4-FFF2-40B4-BE49-F238E27FC236}">
                <a16:creationId xmlns:a16="http://schemas.microsoft.com/office/drawing/2014/main" id="{35CD985E-FFEB-204D-8E8D-09EC9A9DC530}"/>
              </a:ext>
            </a:extLst>
          </p:cNvPr>
          <p:cNvSpPr/>
          <p:nvPr/>
        </p:nvSpPr>
        <p:spPr>
          <a:xfrm>
            <a:off x="6879761" y="1680514"/>
            <a:ext cx="3320415" cy="3257753"/>
          </a:xfrm>
          <a:prstGeom prst="ellipse">
            <a:avLst/>
          </a:prstGeom>
          <a:solidFill>
            <a:srgbClr val="8A2D87">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9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
        <p:nvSpPr>
          <p:cNvPr id="8" name="Rektangel 7">
            <a:extLst>
              <a:ext uri="{FF2B5EF4-FFF2-40B4-BE49-F238E27FC236}">
                <a16:creationId xmlns:a16="http://schemas.microsoft.com/office/drawing/2014/main" id="{0D299CFA-DD38-3441-9839-B827704AA99D}"/>
              </a:ext>
            </a:extLst>
          </p:cNvPr>
          <p:cNvSpPr/>
          <p:nvPr/>
        </p:nvSpPr>
        <p:spPr>
          <a:xfrm>
            <a:off x="6600183" y="2650823"/>
            <a:ext cx="3908902"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Fortes</a:t>
            </a:r>
            <a:br>
              <a:rPr kumimoji="0" lang="sv-SE" sz="2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br>
            <a:r>
              <a:rPr kumimoji="0" lang="sv-SE" sz="2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strategi för </a:t>
            </a:r>
            <a:br>
              <a:rPr kumimoji="0" lang="sv-SE" sz="2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br>
            <a:r>
              <a:rPr kumimoji="0" lang="sv-SE" sz="2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internationellt</a:t>
            </a:r>
            <a:br>
              <a:rPr kumimoji="0" lang="sv-SE" sz="2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br>
            <a:r>
              <a:rPr kumimoji="0" lang="sv-SE" sz="2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arbete</a:t>
            </a:r>
          </a:p>
        </p:txBody>
      </p:sp>
      <p:sp>
        <p:nvSpPr>
          <p:cNvPr id="9" name="Ellips 8">
            <a:extLst>
              <a:ext uri="{FF2B5EF4-FFF2-40B4-BE49-F238E27FC236}">
                <a16:creationId xmlns:a16="http://schemas.microsoft.com/office/drawing/2014/main" id="{8CA79C80-6CF1-BA4B-ABB3-16C652658439}"/>
              </a:ext>
            </a:extLst>
          </p:cNvPr>
          <p:cNvSpPr/>
          <p:nvPr/>
        </p:nvSpPr>
        <p:spPr>
          <a:xfrm>
            <a:off x="8936448" y="576676"/>
            <a:ext cx="1736484" cy="1736484"/>
          </a:xfrm>
          <a:prstGeom prst="ellipse">
            <a:avLst/>
          </a:prstGeom>
          <a:solidFill>
            <a:srgbClr val="8A2D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65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
        <p:nvSpPr>
          <p:cNvPr id="10" name="Rektangel 9">
            <a:extLst>
              <a:ext uri="{FF2B5EF4-FFF2-40B4-BE49-F238E27FC236}">
                <a16:creationId xmlns:a16="http://schemas.microsoft.com/office/drawing/2014/main" id="{817C12E2-B8C6-3143-9FAB-32D2490E5B67}"/>
              </a:ext>
            </a:extLst>
          </p:cNvPr>
          <p:cNvSpPr/>
          <p:nvPr/>
        </p:nvSpPr>
        <p:spPr>
          <a:xfrm>
            <a:off x="9025807" y="956948"/>
            <a:ext cx="1587149" cy="954107"/>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Europeiska nätverk och partnerskaps-program</a:t>
            </a:r>
          </a:p>
        </p:txBody>
      </p:sp>
      <p:sp>
        <p:nvSpPr>
          <p:cNvPr id="11" name="Ellips 10">
            <a:extLst>
              <a:ext uri="{FF2B5EF4-FFF2-40B4-BE49-F238E27FC236}">
                <a16:creationId xmlns:a16="http://schemas.microsoft.com/office/drawing/2014/main" id="{A60358C4-75EF-4640-B3E4-DD9C35B8F225}"/>
              </a:ext>
            </a:extLst>
          </p:cNvPr>
          <p:cNvSpPr/>
          <p:nvPr/>
        </p:nvSpPr>
        <p:spPr>
          <a:xfrm>
            <a:off x="9920421" y="2472804"/>
            <a:ext cx="1736484" cy="1736484"/>
          </a:xfrm>
          <a:prstGeom prst="ellipse">
            <a:avLst/>
          </a:prstGeom>
          <a:solidFill>
            <a:srgbClr val="8A2D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65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
        <p:nvSpPr>
          <p:cNvPr id="12" name="Rektangel 11">
            <a:extLst>
              <a:ext uri="{FF2B5EF4-FFF2-40B4-BE49-F238E27FC236}">
                <a16:creationId xmlns:a16="http://schemas.microsoft.com/office/drawing/2014/main" id="{3D16E278-1856-3249-96BC-0F3FBA2B3586}"/>
              </a:ext>
            </a:extLst>
          </p:cNvPr>
          <p:cNvSpPr/>
          <p:nvPr/>
        </p:nvSpPr>
        <p:spPr>
          <a:xfrm>
            <a:off x="9920421" y="2937258"/>
            <a:ext cx="1736483" cy="738664"/>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Nationell samordning och samverkan</a:t>
            </a:r>
          </a:p>
        </p:txBody>
      </p:sp>
      <p:sp>
        <p:nvSpPr>
          <p:cNvPr id="13" name="Ellips 12">
            <a:extLst>
              <a:ext uri="{FF2B5EF4-FFF2-40B4-BE49-F238E27FC236}">
                <a16:creationId xmlns:a16="http://schemas.microsoft.com/office/drawing/2014/main" id="{0EE07001-1D0B-9446-BE44-357F06BC287B}"/>
              </a:ext>
            </a:extLst>
          </p:cNvPr>
          <p:cNvSpPr/>
          <p:nvPr/>
        </p:nvSpPr>
        <p:spPr>
          <a:xfrm>
            <a:off x="8871872" y="4356459"/>
            <a:ext cx="1736484" cy="1736484"/>
          </a:xfrm>
          <a:prstGeom prst="ellipse">
            <a:avLst/>
          </a:prstGeom>
          <a:solidFill>
            <a:srgbClr val="8A2D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65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
        <p:nvSpPr>
          <p:cNvPr id="14" name="Rektangel 13">
            <a:extLst>
              <a:ext uri="{FF2B5EF4-FFF2-40B4-BE49-F238E27FC236}">
                <a16:creationId xmlns:a16="http://schemas.microsoft.com/office/drawing/2014/main" id="{54B7DA94-8CAD-A74E-A51D-EF1C3264480F}"/>
              </a:ext>
            </a:extLst>
          </p:cNvPr>
          <p:cNvSpPr/>
          <p:nvPr/>
        </p:nvSpPr>
        <p:spPr>
          <a:xfrm>
            <a:off x="8908797" y="4686665"/>
            <a:ext cx="1714555" cy="116955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Postdok</a:t>
            </a:r>
            <a:r>
              <a:rPr kumimoji="0" lang="sv-SE" sz="1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gästforskar-</a:t>
            </a:r>
            <a:br>
              <a:rPr kumimoji="0" lang="sv-SE" sz="1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br>
            <a:r>
              <a:rPr kumimoji="0" lang="sv-SE" sz="1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bidrag och årliga öppna utlysningen</a:t>
            </a:r>
          </a:p>
        </p:txBody>
      </p:sp>
      <p:sp>
        <p:nvSpPr>
          <p:cNvPr id="15" name="Ellips 14">
            <a:extLst>
              <a:ext uri="{FF2B5EF4-FFF2-40B4-BE49-F238E27FC236}">
                <a16:creationId xmlns:a16="http://schemas.microsoft.com/office/drawing/2014/main" id="{5FA3BA50-3A91-9146-90E8-ECAE3FDD992A}"/>
              </a:ext>
            </a:extLst>
          </p:cNvPr>
          <p:cNvSpPr/>
          <p:nvPr/>
        </p:nvSpPr>
        <p:spPr>
          <a:xfrm>
            <a:off x="6600183" y="4401347"/>
            <a:ext cx="1736484" cy="1736484"/>
          </a:xfrm>
          <a:prstGeom prst="ellipse">
            <a:avLst/>
          </a:prstGeom>
          <a:solidFill>
            <a:srgbClr val="8A2D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65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
        <p:nvSpPr>
          <p:cNvPr id="16" name="Rektangel 15">
            <a:extLst>
              <a:ext uri="{FF2B5EF4-FFF2-40B4-BE49-F238E27FC236}">
                <a16:creationId xmlns:a16="http://schemas.microsoft.com/office/drawing/2014/main" id="{9F24D169-7B36-CE47-9DA2-6AE24A3B6E0C}"/>
              </a:ext>
            </a:extLst>
          </p:cNvPr>
          <p:cNvSpPr/>
          <p:nvPr/>
        </p:nvSpPr>
        <p:spPr>
          <a:xfrm>
            <a:off x="6600183" y="4938267"/>
            <a:ext cx="1736484" cy="738664"/>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Svenska </a:t>
            </a:r>
            <a:br>
              <a:rPr kumimoji="0" lang="sv-SE" sz="1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br>
            <a:r>
              <a:rPr kumimoji="0" lang="sv-SE" sz="1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arbetet i EU:s ramprogram</a:t>
            </a:r>
          </a:p>
        </p:txBody>
      </p:sp>
      <p:sp>
        <p:nvSpPr>
          <p:cNvPr id="17" name="Ellips 16">
            <a:extLst>
              <a:ext uri="{FF2B5EF4-FFF2-40B4-BE49-F238E27FC236}">
                <a16:creationId xmlns:a16="http://schemas.microsoft.com/office/drawing/2014/main" id="{E7091D3D-8AF0-7E41-92BF-3D12A60578C5}"/>
              </a:ext>
            </a:extLst>
          </p:cNvPr>
          <p:cNvSpPr/>
          <p:nvPr/>
        </p:nvSpPr>
        <p:spPr>
          <a:xfrm>
            <a:off x="5476313" y="2472804"/>
            <a:ext cx="1736484" cy="1736484"/>
          </a:xfrm>
          <a:prstGeom prst="ellipse">
            <a:avLst/>
          </a:prstGeom>
          <a:solidFill>
            <a:srgbClr val="8A2D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65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
        <p:nvSpPr>
          <p:cNvPr id="18" name="Rektangel 17">
            <a:extLst>
              <a:ext uri="{FF2B5EF4-FFF2-40B4-BE49-F238E27FC236}">
                <a16:creationId xmlns:a16="http://schemas.microsoft.com/office/drawing/2014/main" id="{9F984237-F572-C449-B2DD-B0A0B006A6E3}"/>
              </a:ext>
            </a:extLst>
          </p:cNvPr>
          <p:cNvSpPr/>
          <p:nvPr/>
        </p:nvSpPr>
        <p:spPr>
          <a:xfrm>
            <a:off x="5476312" y="3064743"/>
            <a:ext cx="1736485"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Studiebesök, främjanderesor </a:t>
            </a:r>
          </a:p>
        </p:txBody>
      </p:sp>
      <p:sp>
        <p:nvSpPr>
          <p:cNvPr id="19" name="Ellips 18">
            <a:extLst>
              <a:ext uri="{FF2B5EF4-FFF2-40B4-BE49-F238E27FC236}">
                <a16:creationId xmlns:a16="http://schemas.microsoft.com/office/drawing/2014/main" id="{05BBB27B-D848-A745-B281-5F38BF76920B}"/>
              </a:ext>
            </a:extLst>
          </p:cNvPr>
          <p:cNvSpPr/>
          <p:nvPr/>
        </p:nvSpPr>
        <p:spPr>
          <a:xfrm>
            <a:off x="6468303" y="580129"/>
            <a:ext cx="1736484" cy="1736484"/>
          </a:xfrm>
          <a:prstGeom prst="ellipse">
            <a:avLst/>
          </a:prstGeom>
          <a:solidFill>
            <a:srgbClr val="8A2D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65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
        <p:nvSpPr>
          <p:cNvPr id="20" name="Rektangel 19">
            <a:extLst>
              <a:ext uri="{FF2B5EF4-FFF2-40B4-BE49-F238E27FC236}">
                <a16:creationId xmlns:a16="http://schemas.microsoft.com/office/drawing/2014/main" id="{9E2C8F73-A2B8-8E47-A57A-2B242828812D}"/>
              </a:ext>
            </a:extLst>
          </p:cNvPr>
          <p:cNvSpPr/>
          <p:nvPr/>
        </p:nvSpPr>
        <p:spPr>
          <a:xfrm>
            <a:off x="6463726" y="1160049"/>
            <a:ext cx="1681084"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Bilaterala samarbeten</a:t>
            </a:r>
          </a:p>
        </p:txBody>
      </p:sp>
      <p:sp>
        <p:nvSpPr>
          <p:cNvPr id="6" name="Rubrik 5">
            <a:extLst>
              <a:ext uri="{FF2B5EF4-FFF2-40B4-BE49-F238E27FC236}">
                <a16:creationId xmlns:a16="http://schemas.microsoft.com/office/drawing/2014/main" id="{463BB0E8-5CDF-4668-A70A-95A8D7CC7BD7}"/>
              </a:ext>
            </a:extLst>
          </p:cNvPr>
          <p:cNvSpPr>
            <a:spLocks noGrp="1"/>
          </p:cNvSpPr>
          <p:nvPr>
            <p:ph type="title"/>
          </p:nvPr>
        </p:nvSpPr>
        <p:spPr/>
        <p:txBody>
          <a:bodyPr/>
          <a:lstStyle/>
          <a:p>
            <a:r>
              <a:rPr lang="sv-SE" dirty="0"/>
              <a:t>Internationella</a:t>
            </a:r>
            <a:br>
              <a:rPr lang="sv-SE" dirty="0"/>
            </a:br>
            <a:r>
              <a:rPr lang="sv-SE" dirty="0"/>
              <a:t>forskningssamarbeten</a:t>
            </a:r>
            <a:br>
              <a:rPr lang="sv-SE" dirty="0"/>
            </a:br>
            <a:endParaRPr lang="sv-SE" dirty="0"/>
          </a:p>
        </p:txBody>
      </p:sp>
      <p:sp>
        <p:nvSpPr>
          <p:cNvPr id="22" name="Platshållare för sidfot 2">
            <a:extLst>
              <a:ext uri="{FF2B5EF4-FFF2-40B4-BE49-F238E27FC236}">
                <a16:creationId xmlns:a16="http://schemas.microsoft.com/office/drawing/2014/main" id="{A20F4074-F913-454F-8A0B-BBF17983FCBA}"/>
              </a:ext>
            </a:extLst>
          </p:cNvPr>
          <p:cNvSpPr>
            <a:spLocks noGrp="1"/>
          </p:cNvSpPr>
          <p:nvPr>
            <p:ph type="ftr" sz="quarter" idx="11"/>
          </p:nvPr>
        </p:nvSpPr>
        <p:spPr>
          <a:xfrm>
            <a:off x="227013" y="6416675"/>
            <a:ext cx="4114800" cy="252413"/>
          </a:xfrm>
        </p:spPr>
        <p:txBody>
          <a:bodyPr/>
          <a:lstStyle/>
          <a:p>
            <a:r>
              <a:rPr lang="sv-SE" dirty="0"/>
              <a:t>Informationsmöte om utlysningar – 24 januari 2019</a:t>
            </a:r>
          </a:p>
        </p:txBody>
      </p:sp>
    </p:spTree>
    <p:extLst>
      <p:ext uri="{BB962C8B-B14F-4D97-AF65-F5344CB8AC3E}">
        <p14:creationId xmlns:p14="http://schemas.microsoft.com/office/powerpoint/2010/main" val="1140257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09E4B5-63F1-4298-A156-C2668D340420}"/>
              </a:ext>
            </a:extLst>
          </p:cNvPr>
          <p:cNvSpPr>
            <a:spLocks noGrp="1"/>
          </p:cNvSpPr>
          <p:nvPr>
            <p:ph type="title"/>
          </p:nvPr>
        </p:nvSpPr>
        <p:spPr/>
        <p:txBody>
          <a:bodyPr/>
          <a:lstStyle/>
          <a:p>
            <a:r>
              <a:rPr lang="sv-SE" dirty="0"/>
              <a:t>Kvalitetsbedömning i forskning</a:t>
            </a:r>
            <a:br>
              <a:rPr lang="sv-SE" dirty="0"/>
            </a:br>
            <a:endParaRPr lang="sv-SE" dirty="0"/>
          </a:p>
        </p:txBody>
      </p:sp>
      <p:sp>
        <p:nvSpPr>
          <p:cNvPr id="4" name="Platshållare för innehåll 3">
            <a:extLst>
              <a:ext uri="{FF2B5EF4-FFF2-40B4-BE49-F238E27FC236}">
                <a16:creationId xmlns:a16="http://schemas.microsoft.com/office/drawing/2014/main" id="{D422479B-63FD-422A-A3C3-07D2EBD95B1F}"/>
              </a:ext>
            </a:extLst>
          </p:cNvPr>
          <p:cNvSpPr>
            <a:spLocks noGrp="1"/>
          </p:cNvSpPr>
          <p:nvPr>
            <p:ph idx="1"/>
          </p:nvPr>
        </p:nvSpPr>
        <p:spPr>
          <a:xfrm>
            <a:off x="839785" y="2276475"/>
            <a:ext cx="3240000" cy="3924300"/>
          </a:xfrm>
        </p:spPr>
        <p:txBody>
          <a:bodyPr/>
          <a:lstStyle/>
          <a:p>
            <a:r>
              <a:rPr lang="sv-SE" b="1" dirty="0"/>
              <a:t>Vetenskaplig kvalitet</a:t>
            </a:r>
          </a:p>
          <a:p>
            <a:r>
              <a:rPr lang="sv-SE" dirty="0"/>
              <a:t>Syfte, frågeställningar, teorianknytning, bakgrund och projektets originalitet </a:t>
            </a:r>
          </a:p>
          <a:p>
            <a:r>
              <a:rPr lang="sv-SE" dirty="0"/>
              <a:t>Studiedesign, metoder för datainsamling och analys </a:t>
            </a:r>
          </a:p>
          <a:p>
            <a:r>
              <a:rPr lang="sv-SE" dirty="0"/>
              <a:t>Tvär- och/eller flervetenskaplig ansats </a:t>
            </a:r>
          </a:p>
          <a:p>
            <a:r>
              <a:rPr lang="sv-SE" dirty="0"/>
              <a:t>Genus- och mångfaldsperspektiv i forskningens innehåll </a:t>
            </a:r>
          </a:p>
          <a:p>
            <a:endParaRPr lang="sv-SE" dirty="0"/>
          </a:p>
        </p:txBody>
      </p:sp>
      <p:sp>
        <p:nvSpPr>
          <p:cNvPr id="5" name="Platshållare för innehåll 4">
            <a:extLst>
              <a:ext uri="{FF2B5EF4-FFF2-40B4-BE49-F238E27FC236}">
                <a16:creationId xmlns:a16="http://schemas.microsoft.com/office/drawing/2014/main" id="{2CC7A422-06CA-4248-BDE1-5935B5F3568E}"/>
              </a:ext>
            </a:extLst>
          </p:cNvPr>
          <p:cNvSpPr>
            <a:spLocks noGrp="1"/>
          </p:cNvSpPr>
          <p:nvPr>
            <p:ph idx="13"/>
          </p:nvPr>
        </p:nvSpPr>
        <p:spPr/>
        <p:txBody>
          <a:bodyPr/>
          <a:lstStyle/>
          <a:p>
            <a:r>
              <a:rPr lang="sv-SE" b="1" dirty="0"/>
              <a:t>Relevans</a:t>
            </a:r>
          </a:p>
          <a:p>
            <a:r>
              <a:rPr lang="sv-SE" dirty="0"/>
              <a:t>Relevans i relation till samhällets behov och Fortes ansvarsområden </a:t>
            </a:r>
          </a:p>
          <a:p>
            <a:r>
              <a:rPr lang="sv-SE" dirty="0"/>
              <a:t>Samverkan med användare av forskningen i forskningsprocessen </a:t>
            </a:r>
          </a:p>
          <a:p>
            <a:r>
              <a:rPr lang="sv-SE" dirty="0"/>
              <a:t>Nyttiggörande och kommunikation av forskningsresultat </a:t>
            </a:r>
          </a:p>
          <a:p>
            <a:endParaRPr lang="sv-SE" dirty="0"/>
          </a:p>
        </p:txBody>
      </p:sp>
      <p:sp>
        <p:nvSpPr>
          <p:cNvPr id="6" name="Platshållare för innehåll 5">
            <a:extLst>
              <a:ext uri="{FF2B5EF4-FFF2-40B4-BE49-F238E27FC236}">
                <a16:creationId xmlns:a16="http://schemas.microsoft.com/office/drawing/2014/main" id="{ED350682-FCE3-4103-85C5-F846DE181B8B}"/>
              </a:ext>
            </a:extLst>
          </p:cNvPr>
          <p:cNvSpPr>
            <a:spLocks noGrp="1"/>
          </p:cNvSpPr>
          <p:nvPr>
            <p:ph sz="quarter" idx="14"/>
          </p:nvPr>
        </p:nvSpPr>
        <p:spPr/>
        <p:txBody>
          <a:bodyPr/>
          <a:lstStyle/>
          <a:p>
            <a:r>
              <a:rPr lang="sv-SE" b="1" dirty="0"/>
              <a:t>Genomförbarhet</a:t>
            </a:r>
          </a:p>
          <a:p>
            <a:r>
              <a:rPr lang="sv-SE" dirty="0"/>
              <a:t>Arbetsplanens kvalitet </a:t>
            </a:r>
          </a:p>
          <a:p>
            <a:r>
              <a:rPr lang="sv-SE" dirty="0"/>
              <a:t>Projektledarens och forskargruppens forskningskompetens </a:t>
            </a:r>
          </a:p>
          <a:p>
            <a:r>
              <a:rPr lang="sv-SE" dirty="0"/>
              <a:t>Redogörelse för eventuell tidigare egen forskning på området </a:t>
            </a:r>
          </a:p>
          <a:p>
            <a:r>
              <a:rPr lang="sv-SE" dirty="0"/>
              <a:t>Personal och budget som bedöms utifrån rimlighet</a:t>
            </a:r>
          </a:p>
          <a:p>
            <a:endParaRPr lang="sv-SE" dirty="0"/>
          </a:p>
        </p:txBody>
      </p:sp>
      <p:sp>
        <p:nvSpPr>
          <p:cNvPr id="8" name="Platshållare för sidfot 2">
            <a:extLst>
              <a:ext uri="{FF2B5EF4-FFF2-40B4-BE49-F238E27FC236}">
                <a16:creationId xmlns:a16="http://schemas.microsoft.com/office/drawing/2014/main" id="{E31D21E9-25B3-4B8D-B955-62FB4798124F}"/>
              </a:ext>
            </a:extLst>
          </p:cNvPr>
          <p:cNvSpPr txBox="1">
            <a:spLocks/>
          </p:cNvSpPr>
          <p:nvPr/>
        </p:nvSpPr>
        <p:spPr>
          <a:xfrm>
            <a:off x="227013" y="6416675"/>
            <a:ext cx="4114800" cy="252413"/>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800" dirty="0">
                <a:solidFill>
                  <a:schemeClr val="accent1"/>
                </a:solidFill>
                <a:latin typeface="Arial" panose="020B0604020202020204" pitchFamily="34" charset="0"/>
                <a:cs typeface="Arial" panose="020B0604020202020204" pitchFamily="34" charset="0"/>
              </a:rPr>
              <a:t>Informationsmöte om utlysningar – 24 januari 2019</a:t>
            </a:r>
          </a:p>
        </p:txBody>
      </p:sp>
    </p:spTree>
    <p:extLst>
      <p:ext uri="{BB962C8B-B14F-4D97-AF65-F5344CB8AC3E}">
        <p14:creationId xmlns:p14="http://schemas.microsoft.com/office/powerpoint/2010/main" val="1649492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A2C97F7-48DD-4445-9E23-C2EE93CA36BD}"/>
              </a:ext>
            </a:extLst>
          </p:cNvPr>
          <p:cNvSpPr>
            <a:spLocks noGrp="1"/>
          </p:cNvSpPr>
          <p:nvPr>
            <p:ph type="title"/>
          </p:nvPr>
        </p:nvSpPr>
        <p:spPr/>
        <p:txBody>
          <a:bodyPr/>
          <a:lstStyle/>
          <a:p>
            <a:r>
              <a:rPr lang="sv-SE" dirty="0" err="1"/>
              <a:t>FOrskningspropen</a:t>
            </a:r>
            <a:endParaRPr lang="sv-SE" dirty="0"/>
          </a:p>
        </p:txBody>
      </p:sp>
      <p:sp>
        <p:nvSpPr>
          <p:cNvPr id="6" name="Platshållare för sidfot 2">
            <a:extLst>
              <a:ext uri="{FF2B5EF4-FFF2-40B4-BE49-F238E27FC236}">
                <a16:creationId xmlns:a16="http://schemas.microsoft.com/office/drawing/2014/main" id="{15BE51B4-09E8-4AEC-8CE8-829EC0A4C087}"/>
              </a:ext>
            </a:extLst>
          </p:cNvPr>
          <p:cNvSpPr>
            <a:spLocks noGrp="1"/>
          </p:cNvSpPr>
          <p:nvPr>
            <p:ph type="ftr" sz="quarter" idx="11"/>
          </p:nvPr>
        </p:nvSpPr>
        <p:spPr>
          <a:xfrm>
            <a:off x="227013" y="6416675"/>
            <a:ext cx="4114800" cy="252413"/>
          </a:xfrm>
        </p:spPr>
        <p:txBody>
          <a:bodyPr/>
          <a:lstStyle/>
          <a:p>
            <a:r>
              <a:rPr lang="sv-SE" dirty="0"/>
              <a:t>Informationsmöte om utlysningar – 24 januari 2019</a:t>
            </a:r>
          </a:p>
        </p:txBody>
      </p:sp>
    </p:spTree>
    <p:extLst>
      <p:ext uri="{BB962C8B-B14F-4D97-AF65-F5344CB8AC3E}">
        <p14:creationId xmlns:p14="http://schemas.microsoft.com/office/powerpoint/2010/main" val="2763288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t>Kunskap i samverkan 2017-2020 (-2027) </a:t>
            </a:r>
          </a:p>
        </p:txBody>
      </p:sp>
      <p:sp>
        <p:nvSpPr>
          <p:cNvPr id="5" name="Platshållare för innehåll 4"/>
          <p:cNvSpPr>
            <a:spLocks noGrp="1"/>
          </p:cNvSpPr>
          <p:nvPr>
            <p:ph sz="quarter" idx="13"/>
          </p:nvPr>
        </p:nvSpPr>
        <p:spPr/>
        <p:txBody>
          <a:bodyPr>
            <a:normAutofit lnSpcReduction="10000"/>
          </a:bodyPr>
          <a:lstStyle/>
          <a:p>
            <a:r>
              <a:rPr lang="sv-SE" dirty="0"/>
              <a:t>455 miljoner kronor i ökade anslag de kommande fyra åren</a:t>
            </a:r>
          </a:p>
          <a:p>
            <a:r>
              <a:rPr lang="sv-SE" dirty="0"/>
              <a:t>Ansvar att inrätta två nationella forskningsprogram:</a:t>
            </a:r>
          </a:p>
          <a:p>
            <a:pPr lvl="1"/>
            <a:r>
              <a:rPr lang="sv-SE" dirty="0"/>
              <a:t>Tillämpad välfärdsforskning</a:t>
            </a:r>
          </a:p>
          <a:p>
            <a:pPr lvl="1"/>
            <a:r>
              <a:rPr lang="sv-SE" dirty="0"/>
              <a:t>Arbetslivsforskning</a:t>
            </a:r>
          </a:p>
          <a:p>
            <a:r>
              <a:rPr lang="sv-SE" dirty="0"/>
              <a:t>Särskild satsning på forskning om välfärdens kvalitet, organisation och processer</a:t>
            </a:r>
          </a:p>
          <a:p>
            <a:r>
              <a:rPr lang="sv-SE" dirty="0"/>
              <a:t>Arbetet drivs framåt av Forte i samverkan med programkommittéer och referensgrupper</a:t>
            </a:r>
          </a:p>
          <a:p>
            <a:endParaRPr lang="sv-SE" dirty="0"/>
          </a:p>
        </p:txBody>
      </p:sp>
      <p:sp>
        <p:nvSpPr>
          <p:cNvPr id="6" name="Platshållare för sidfot 2">
            <a:extLst>
              <a:ext uri="{FF2B5EF4-FFF2-40B4-BE49-F238E27FC236}">
                <a16:creationId xmlns:a16="http://schemas.microsoft.com/office/drawing/2014/main" id="{14D72692-1FB2-42E4-89E4-693B86D18452}"/>
              </a:ext>
            </a:extLst>
          </p:cNvPr>
          <p:cNvSpPr>
            <a:spLocks noGrp="1"/>
          </p:cNvSpPr>
          <p:nvPr>
            <p:ph type="ftr" sz="quarter" idx="11"/>
          </p:nvPr>
        </p:nvSpPr>
        <p:spPr>
          <a:xfrm>
            <a:off x="227013" y="6416675"/>
            <a:ext cx="4114800" cy="252413"/>
          </a:xfrm>
        </p:spPr>
        <p:txBody>
          <a:bodyPr/>
          <a:lstStyle/>
          <a:p>
            <a:r>
              <a:rPr lang="sv-SE" dirty="0"/>
              <a:t>Informationsmöte om utlysningar – 24 januari 2019</a:t>
            </a:r>
          </a:p>
        </p:txBody>
      </p:sp>
    </p:spTree>
    <p:extLst>
      <p:ext uri="{BB962C8B-B14F-4D97-AF65-F5344CB8AC3E}">
        <p14:creationId xmlns:p14="http://schemas.microsoft.com/office/powerpoint/2010/main" val="3998037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4EAE33-7001-4AD2-89FB-003BAF4BCADD}"/>
              </a:ext>
            </a:extLst>
          </p:cNvPr>
          <p:cNvSpPr>
            <a:spLocks noGrp="1"/>
          </p:cNvSpPr>
          <p:nvPr>
            <p:ph type="title"/>
          </p:nvPr>
        </p:nvSpPr>
        <p:spPr/>
        <p:txBody>
          <a:bodyPr/>
          <a:lstStyle/>
          <a:p>
            <a:r>
              <a:rPr lang="sv-SE" dirty="0"/>
              <a:t>Vilka områden stödjer vi i öppna utlysningen? Vad fattas?</a:t>
            </a:r>
          </a:p>
        </p:txBody>
      </p:sp>
      <p:sp>
        <p:nvSpPr>
          <p:cNvPr id="5" name="Platshållare för sidfot 2">
            <a:extLst>
              <a:ext uri="{FF2B5EF4-FFF2-40B4-BE49-F238E27FC236}">
                <a16:creationId xmlns:a16="http://schemas.microsoft.com/office/drawing/2014/main" id="{37E99C13-09DF-4F10-99A2-B7D4A2F015B8}"/>
              </a:ext>
            </a:extLst>
          </p:cNvPr>
          <p:cNvSpPr>
            <a:spLocks noGrp="1"/>
          </p:cNvSpPr>
          <p:nvPr>
            <p:ph type="ftr" sz="quarter" idx="11"/>
          </p:nvPr>
        </p:nvSpPr>
        <p:spPr>
          <a:xfrm>
            <a:off x="227013" y="6416675"/>
            <a:ext cx="4114800" cy="252413"/>
          </a:xfrm>
        </p:spPr>
        <p:txBody>
          <a:bodyPr/>
          <a:lstStyle/>
          <a:p>
            <a:r>
              <a:rPr lang="sv-SE" dirty="0"/>
              <a:t>Informationsmöte om utlysningar – 24 januari 2019</a:t>
            </a:r>
          </a:p>
        </p:txBody>
      </p:sp>
    </p:spTree>
    <p:extLst>
      <p:ext uri="{BB962C8B-B14F-4D97-AF65-F5344CB8AC3E}">
        <p14:creationId xmlns:p14="http://schemas.microsoft.com/office/powerpoint/2010/main" val="63339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ihandsfigur: Form 6"/>
          <p:cNvSpPr/>
          <p:nvPr/>
        </p:nvSpPr>
        <p:spPr>
          <a:xfrm>
            <a:off x="2136024" y="2276872"/>
            <a:ext cx="1239723" cy="765046"/>
          </a:xfrm>
          <a:custGeom>
            <a:avLst/>
            <a:gdLst>
              <a:gd name="connsiteX0" fmla="*/ 0 w 1052133"/>
              <a:gd name="connsiteY0" fmla="*/ 0 h 631280"/>
              <a:gd name="connsiteX1" fmla="*/ 1052133 w 1052133"/>
              <a:gd name="connsiteY1" fmla="*/ 0 h 631280"/>
              <a:gd name="connsiteX2" fmla="*/ 1052133 w 1052133"/>
              <a:gd name="connsiteY2" fmla="*/ 631280 h 631280"/>
              <a:gd name="connsiteX3" fmla="*/ 0 w 1052133"/>
              <a:gd name="connsiteY3" fmla="*/ 631280 h 631280"/>
              <a:gd name="connsiteX4" fmla="*/ 0 w 1052133"/>
              <a:gd name="connsiteY4" fmla="*/ 0 h 631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133" h="631280">
                <a:moveTo>
                  <a:pt x="0" y="0"/>
                </a:moveTo>
                <a:lnTo>
                  <a:pt x="1052133" y="0"/>
                </a:lnTo>
                <a:lnTo>
                  <a:pt x="1052133" y="631280"/>
                </a:lnTo>
                <a:lnTo>
                  <a:pt x="0" y="631280"/>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Förekomst</a:t>
            </a:r>
          </a:p>
        </p:txBody>
      </p:sp>
      <p:sp>
        <p:nvSpPr>
          <p:cNvPr id="8" name="Frihandsfigur: Form 7"/>
          <p:cNvSpPr/>
          <p:nvPr/>
        </p:nvSpPr>
        <p:spPr>
          <a:xfrm>
            <a:off x="3503891" y="2276872"/>
            <a:ext cx="1255595" cy="765046"/>
          </a:xfrm>
          <a:custGeom>
            <a:avLst/>
            <a:gdLst>
              <a:gd name="connsiteX0" fmla="*/ 0 w 1052133"/>
              <a:gd name="connsiteY0" fmla="*/ 0 h 631280"/>
              <a:gd name="connsiteX1" fmla="*/ 1052133 w 1052133"/>
              <a:gd name="connsiteY1" fmla="*/ 0 h 631280"/>
              <a:gd name="connsiteX2" fmla="*/ 1052133 w 1052133"/>
              <a:gd name="connsiteY2" fmla="*/ 631280 h 631280"/>
              <a:gd name="connsiteX3" fmla="*/ 0 w 1052133"/>
              <a:gd name="connsiteY3" fmla="*/ 631280 h 631280"/>
              <a:gd name="connsiteX4" fmla="*/ 0 w 1052133"/>
              <a:gd name="connsiteY4" fmla="*/ 0 h 631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133" h="631280">
                <a:moveTo>
                  <a:pt x="0" y="0"/>
                </a:moveTo>
                <a:lnTo>
                  <a:pt x="1052133" y="0"/>
                </a:lnTo>
                <a:lnTo>
                  <a:pt x="1052133" y="631280"/>
                </a:lnTo>
                <a:lnTo>
                  <a:pt x="0" y="631280"/>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Trender</a:t>
            </a:r>
          </a:p>
        </p:txBody>
      </p:sp>
      <p:sp>
        <p:nvSpPr>
          <p:cNvPr id="9" name="Frihandsfigur: Form 8"/>
          <p:cNvSpPr/>
          <p:nvPr/>
        </p:nvSpPr>
        <p:spPr>
          <a:xfrm>
            <a:off x="4871758" y="2264970"/>
            <a:ext cx="1243230" cy="776948"/>
          </a:xfrm>
          <a:custGeom>
            <a:avLst/>
            <a:gdLst>
              <a:gd name="connsiteX0" fmla="*/ 0 w 1052133"/>
              <a:gd name="connsiteY0" fmla="*/ 0 h 631280"/>
              <a:gd name="connsiteX1" fmla="*/ 1052133 w 1052133"/>
              <a:gd name="connsiteY1" fmla="*/ 0 h 631280"/>
              <a:gd name="connsiteX2" fmla="*/ 1052133 w 1052133"/>
              <a:gd name="connsiteY2" fmla="*/ 631280 h 631280"/>
              <a:gd name="connsiteX3" fmla="*/ 0 w 1052133"/>
              <a:gd name="connsiteY3" fmla="*/ 631280 h 631280"/>
              <a:gd name="connsiteX4" fmla="*/ 0 w 1052133"/>
              <a:gd name="connsiteY4" fmla="*/ 0 h 631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133" h="631280">
                <a:moveTo>
                  <a:pt x="0" y="0"/>
                </a:moveTo>
                <a:lnTo>
                  <a:pt x="1052133" y="0"/>
                </a:lnTo>
                <a:lnTo>
                  <a:pt x="1052133" y="631280"/>
                </a:lnTo>
                <a:lnTo>
                  <a:pt x="0" y="631280"/>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Analyser av sjuklighet</a:t>
            </a:r>
          </a:p>
        </p:txBody>
      </p:sp>
      <p:sp>
        <p:nvSpPr>
          <p:cNvPr id="10" name="Frihandsfigur: Form 9"/>
          <p:cNvSpPr/>
          <p:nvPr/>
        </p:nvSpPr>
        <p:spPr>
          <a:xfrm>
            <a:off x="6239343" y="2276872"/>
            <a:ext cx="1243197" cy="745936"/>
          </a:xfrm>
          <a:custGeom>
            <a:avLst/>
            <a:gdLst>
              <a:gd name="connsiteX0" fmla="*/ 0 w 1052133"/>
              <a:gd name="connsiteY0" fmla="*/ 0 h 631280"/>
              <a:gd name="connsiteX1" fmla="*/ 1052133 w 1052133"/>
              <a:gd name="connsiteY1" fmla="*/ 0 h 631280"/>
              <a:gd name="connsiteX2" fmla="*/ 1052133 w 1052133"/>
              <a:gd name="connsiteY2" fmla="*/ 631280 h 631280"/>
              <a:gd name="connsiteX3" fmla="*/ 0 w 1052133"/>
              <a:gd name="connsiteY3" fmla="*/ 631280 h 631280"/>
              <a:gd name="connsiteX4" fmla="*/ 0 w 1052133"/>
              <a:gd name="connsiteY4" fmla="*/ 0 h 631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133" h="631280">
                <a:moveTo>
                  <a:pt x="0" y="0"/>
                </a:moveTo>
                <a:lnTo>
                  <a:pt x="1052133" y="0"/>
                </a:lnTo>
                <a:lnTo>
                  <a:pt x="1052133" y="631280"/>
                </a:lnTo>
                <a:lnTo>
                  <a:pt x="0" y="631280"/>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Dödlighet</a:t>
            </a:r>
          </a:p>
        </p:txBody>
      </p:sp>
      <p:sp>
        <p:nvSpPr>
          <p:cNvPr id="11" name="Frihandsfigur: Form 10"/>
          <p:cNvSpPr/>
          <p:nvPr/>
        </p:nvSpPr>
        <p:spPr>
          <a:xfrm>
            <a:off x="7609234" y="2276872"/>
            <a:ext cx="1240858" cy="765046"/>
          </a:xfrm>
          <a:custGeom>
            <a:avLst/>
            <a:gdLst>
              <a:gd name="connsiteX0" fmla="*/ 0 w 1052133"/>
              <a:gd name="connsiteY0" fmla="*/ 0 h 631280"/>
              <a:gd name="connsiteX1" fmla="*/ 1052133 w 1052133"/>
              <a:gd name="connsiteY1" fmla="*/ 0 h 631280"/>
              <a:gd name="connsiteX2" fmla="*/ 1052133 w 1052133"/>
              <a:gd name="connsiteY2" fmla="*/ 631280 h 631280"/>
              <a:gd name="connsiteX3" fmla="*/ 0 w 1052133"/>
              <a:gd name="connsiteY3" fmla="*/ 631280 h 631280"/>
              <a:gd name="connsiteX4" fmla="*/ 0 w 1052133"/>
              <a:gd name="connsiteY4" fmla="*/ 0 h 631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133" h="631280">
                <a:moveTo>
                  <a:pt x="0" y="0"/>
                </a:moveTo>
                <a:lnTo>
                  <a:pt x="1052133" y="0"/>
                </a:lnTo>
                <a:lnTo>
                  <a:pt x="1052133" y="631280"/>
                </a:lnTo>
                <a:lnTo>
                  <a:pt x="0" y="631280"/>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err="1">
                <a:solidFill>
                  <a:prstClr val="white"/>
                </a:solidFill>
                <a:latin typeface="Arial"/>
              </a:rPr>
              <a:t>Funktionsned</a:t>
            </a:r>
            <a:r>
              <a:rPr lang="sv-SE" sz="1000" b="1" dirty="0">
                <a:solidFill>
                  <a:prstClr val="white"/>
                </a:solidFill>
                <a:latin typeface="Arial"/>
              </a:rPr>
              <a:t>-sättning</a:t>
            </a:r>
          </a:p>
        </p:txBody>
      </p:sp>
      <p:sp>
        <p:nvSpPr>
          <p:cNvPr id="12" name="Frihandsfigur: Form 11"/>
          <p:cNvSpPr/>
          <p:nvPr/>
        </p:nvSpPr>
        <p:spPr>
          <a:xfrm>
            <a:off x="9004307" y="2276872"/>
            <a:ext cx="1213338" cy="745936"/>
          </a:xfrm>
          <a:custGeom>
            <a:avLst/>
            <a:gdLst>
              <a:gd name="connsiteX0" fmla="*/ 0 w 1052133"/>
              <a:gd name="connsiteY0" fmla="*/ 0 h 631280"/>
              <a:gd name="connsiteX1" fmla="*/ 1052133 w 1052133"/>
              <a:gd name="connsiteY1" fmla="*/ 0 h 631280"/>
              <a:gd name="connsiteX2" fmla="*/ 1052133 w 1052133"/>
              <a:gd name="connsiteY2" fmla="*/ 631280 h 631280"/>
              <a:gd name="connsiteX3" fmla="*/ 0 w 1052133"/>
              <a:gd name="connsiteY3" fmla="*/ 631280 h 631280"/>
              <a:gd name="connsiteX4" fmla="*/ 0 w 1052133"/>
              <a:gd name="connsiteY4" fmla="*/ 0 h 631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133" h="631280">
                <a:moveTo>
                  <a:pt x="0" y="0"/>
                </a:moveTo>
                <a:lnTo>
                  <a:pt x="1052133" y="0"/>
                </a:lnTo>
                <a:lnTo>
                  <a:pt x="1052133" y="631280"/>
                </a:lnTo>
                <a:lnTo>
                  <a:pt x="0" y="631280"/>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Bestämnings-faktorer för ohälsa</a:t>
            </a:r>
          </a:p>
        </p:txBody>
      </p:sp>
      <p:sp>
        <p:nvSpPr>
          <p:cNvPr id="13" name="Frihandsfigur: Form 12"/>
          <p:cNvSpPr/>
          <p:nvPr/>
        </p:nvSpPr>
        <p:spPr>
          <a:xfrm>
            <a:off x="2132520" y="3154859"/>
            <a:ext cx="1243227" cy="755911"/>
          </a:xfrm>
          <a:custGeom>
            <a:avLst/>
            <a:gdLst>
              <a:gd name="connsiteX0" fmla="*/ 0 w 1052133"/>
              <a:gd name="connsiteY0" fmla="*/ 0 h 631280"/>
              <a:gd name="connsiteX1" fmla="*/ 1052133 w 1052133"/>
              <a:gd name="connsiteY1" fmla="*/ 0 h 631280"/>
              <a:gd name="connsiteX2" fmla="*/ 1052133 w 1052133"/>
              <a:gd name="connsiteY2" fmla="*/ 631280 h 631280"/>
              <a:gd name="connsiteX3" fmla="*/ 0 w 1052133"/>
              <a:gd name="connsiteY3" fmla="*/ 631280 h 631280"/>
              <a:gd name="connsiteX4" fmla="*/ 0 w 1052133"/>
              <a:gd name="connsiteY4" fmla="*/ 0 h 631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133" h="631280">
                <a:moveTo>
                  <a:pt x="0" y="0"/>
                </a:moveTo>
                <a:lnTo>
                  <a:pt x="1052133" y="0"/>
                </a:lnTo>
                <a:lnTo>
                  <a:pt x="1052133" y="631280"/>
                </a:lnTo>
                <a:lnTo>
                  <a:pt x="0" y="631280"/>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Ojämlikhet i hälsa</a:t>
            </a:r>
          </a:p>
        </p:txBody>
      </p:sp>
      <p:sp>
        <p:nvSpPr>
          <p:cNvPr id="14" name="Frihandsfigur: Form 13"/>
          <p:cNvSpPr/>
          <p:nvPr/>
        </p:nvSpPr>
        <p:spPr>
          <a:xfrm>
            <a:off x="3500069" y="3164014"/>
            <a:ext cx="1259417" cy="746757"/>
          </a:xfrm>
          <a:custGeom>
            <a:avLst/>
            <a:gdLst>
              <a:gd name="connsiteX0" fmla="*/ 0 w 1052133"/>
              <a:gd name="connsiteY0" fmla="*/ 0 h 631280"/>
              <a:gd name="connsiteX1" fmla="*/ 1052133 w 1052133"/>
              <a:gd name="connsiteY1" fmla="*/ 0 h 631280"/>
              <a:gd name="connsiteX2" fmla="*/ 1052133 w 1052133"/>
              <a:gd name="connsiteY2" fmla="*/ 631280 h 631280"/>
              <a:gd name="connsiteX3" fmla="*/ 0 w 1052133"/>
              <a:gd name="connsiteY3" fmla="*/ 631280 h 631280"/>
              <a:gd name="connsiteX4" fmla="*/ 0 w 1052133"/>
              <a:gd name="connsiteY4" fmla="*/ 0 h 631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133" h="631280">
                <a:moveTo>
                  <a:pt x="0" y="0"/>
                </a:moveTo>
                <a:lnTo>
                  <a:pt x="1052133" y="0"/>
                </a:lnTo>
                <a:lnTo>
                  <a:pt x="1052133" y="631280"/>
                </a:lnTo>
                <a:lnTo>
                  <a:pt x="0" y="631280"/>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Epidemiologisk metodutveckling</a:t>
            </a:r>
          </a:p>
        </p:txBody>
      </p:sp>
      <p:sp>
        <p:nvSpPr>
          <p:cNvPr id="15" name="Frihandsfigur: Form 14"/>
          <p:cNvSpPr/>
          <p:nvPr/>
        </p:nvSpPr>
        <p:spPr>
          <a:xfrm>
            <a:off x="2132520" y="4869159"/>
            <a:ext cx="1247367" cy="751270"/>
          </a:xfrm>
          <a:custGeom>
            <a:avLst/>
            <a:gdLst>
              <a:gd name="connsiteX0" fmla="*/ 0 w 1052133"/>
              <a:gd name="connsiteY0" fmla="*/ 0 h 631280"/>
              <a:gd name="connsiteX1" fmla="*/ 1052133 w 1052133"/>
              <a:gd name="connsiteY1" fmla="*/ 0 h 631280"/>
              <a:gd name="connsiteX2" fmla="*/ 1052133 w 1052133"/>
              <a:gd name="connsiteY2" fmla="*/ 631280 h 631280"/>
              <a:gd name="connsiteX3" fmla="*/ 0 w 1052133"/>
              <a:gd name="connsiteY3" fmla="*/ 631280 h 631280"/>
              <a:gd name="connsiteX4" fmla="*/ 0 w 1052133"/>
              <a:gd name="connsiteY4" fmla="*/ 0 h 631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133" h="631280">
                <a:moveTo>
                  <a:pt x="0" y="0"/>
                </a:moveTo>
                <a:lnTo>
                  <a:pt x="1052133" y="0"/>
                </a:lnTo>
                <a:lnTo>
                  <a:pt x="1052133" y="631280"/>
                </a:lnTo>
                <a:lnTo>
                  <a:pt x="0" y="631280"/>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Sjukdomsföre-byggande och hälsofrämjande interventioner</a:t>
            </a:r>
          </a:p>
        </p:txBody>
      </p:sp>
      <p:sp>
        <p:nvSpPr>
          <p:cNvPr id="16" name="Frihandsfigur: Form 15"/>
          <p:cNvSpPr/>
          <p:nvPr/>
        </p:nvSpPr>
        <p:spPr>
          <a:xfrm>
            <a:off x="6239311" y="3164016"/>
            <a:ext cx="1243229" cy="746753"/>
          </a:xfrm>
          <a:custGeom>
            <a:avLst/>
            <a:gdLst>
              <a:gd name="connsiteX0" fmla="*/ 0 w 1052133"/>
              <a:gd name="connsiteY0" fmla="*/ 0 h 631280"/>
              <a:gd name="connsiteX1" fmla="*/ 1052133 w 1052133"/>
              <a:gd name="connsiteY1" fmla="*/ 0 h 631280"/>
              <a:gd name="connsiteX2" fmla="*/ 1052133 w 1052133"/>
              <a:gd name="connsiteY2" fmla="*/ 631280 h 631280"/>
              <a:gd name="connsiteX3" fmla="*/ 0 w 1052133"/>
              <a:gd name="connsiteY3" fmla="*/ 631280 h 631280"/>
              <a:gd name="connsiteX4" fmla="*/ 0 w 1052133"/>
              <a:gd name="connsiteY4" fmla="*/ 0 h 631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133" h="631280">
                <a:moveTo>
                  <a:pt x="0" y="0"/>
                </a:moveTo>
                <a:lnTo>
                  <a:pt x="1052133" y="0"/>
                </a:lnTo>
                <a:lnTo>
                  <a:pt x="1052133" y="631280"/>
                </a:lnTo>
                <a:lnTo>
                  <a:pt x="0" y="631280"/>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Levnadsvanor - Attityder</a:t>
            </a:r>
          </a:p>
        </p:txBody>
      </p:sp>
      <p:sp>
        <p:nvSpPr>
          <p:cNvPr id="17" name="Frihandsfigur: Form 16"/>
          <p:cNvSpPr/>
          <p:nvPr/>
        </p:nvSpPr>
        <p:spPr>
          <a:xfrm>
            <a:off x="7619296" y="3154858"/>
            <a:ext cx="1230796" cy="755910"/>
          </a:xfrm>
          <a:custGeom>
            <a:avLst/>
            <a:gdLst>
              <a:gd name="connsiteX0" fmla="*/ 0 w 1052133"/>
              <a:gd name="connsiteY0" fmla="*/ 0 h 631280"/>
              <a:gd name="connsiteX1" fmla="*/ 1052133 w 1052133"/>
              <a:gd name="connsiteY1" fmla="*/ 0 h 631280"/>
              <a:gd name="connsiteX2" fmla="*/ 1052133 w 1052133"/>
              <a:gd name="connsiteY2" fmla="*/ 631280 h 631280"/>
              <a:gd name="connsiteX3" fmla="*/ 0 w 1052133"/>
              <a:gd name="connsiteY3" fmla="*/ 631280 h 631280"/>
              <a:gd name="connsiteX4" fmla="*/ 0 w 1052133"/>
              <a:gd name="connsiteY4" fmla="*/ 0 h 631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133" h="631280">
                <a:moveTo>
                  <a:pt x="0" y="0"/>
                </a:moveTo>
                <a:lnTo>
                  <a:pt x="1052133" y="0"/>
                </a:lnTo>
                <a:lnTo>
                  <a:pt x="1052133" y="631280"/>
                </a:lnTo>
                <a:lnTo>
                  <a:pt x="0" y="631280"/>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Levnadsvanor - beteende</a:t>
            </a:r>
          </a:p>
        </p:txBody>
      </p:sp>
      <p:sp>
        <p:nvSpPr>
          <p:cNvPr id="18" name="Frihandsfigur: Form 17"/>
          <p:cNvSpPr/>
          <p:nvPr/>
        </p:nvSpPr>
        <p:spPr>
          <a:xfrm>
            <a:off x="8974415" y="3154859"/>
            <a:ext cx="1243231" cy="755909"/>
          </a:xfrm>
          <a:custGeom>
            <a:avLst/>
            <a:gdLst>
              <a:gd name="connsiteX0" fmla="*/ 0 w 1052133"/>
              <a:gd name="connsiteY0" fmla="*/ 0 h 631280"/>
              <a:gd name="connsiteX1" fmla="*/ 1052133 w 1052133"/>
              <a:gd name="connsiteY1" fmla="*/ 0 h 631280"/>
              <a:gd name="connsiteX2" fmla="*/ 1052133 w 1052133"/>
              <a:gd name="connsiteY2" fmla="*/ 631280 h 631280"/>
              <a:gd name="connsiteX3" fmla="*/ 0 w 1052133"/>
              <a:gd name="connsiteY3" fmla="*/ 631280 h 631280"/>
              <a:gd name="connsiteX4" fmla="*/ 0 w 1052133"/>
              <a:gd name="connsiteY4" fmla="*/ 0 h 631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133" h="631280">
                <a:moveTo>
                  <a:pt x="0" y="0"/>
                </a:moveTo>
                <a:lnTo>
                  <a:pt x="1052133" y="0"/>
                </a:lnTo>
                <a:lnTo>
                  <a:pt x="1052133" y="631280"/>
                </a:lnTo>
                <a:lnTo>
                  <a:pt x="0" y="631280"/>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Rehabilitering</a:t>
            </a:r>
          </a:p>
        </p:txBody>
      </p:sp>
      <p:sp>
        <p:nvSpPr>
          <p:cNvPr id="19" name="Frihandsfigur: Form 18"/>
          <p:cNvSpPr/>
          <p:nvPr/>
        </p:nvSpPr>
        <p:spPr>
          <a:xfrm>
            <a:off x="2136024" y="4005064"/>
            <a:ext cx="1239723" cy="758262"/>
          </a:xfrm>
          <a:custGeom>
            <a:avLst/>
            <a:gdLst>
              <a:gd name="connsiteX0" fmla="*/ 0 w 1052133"/>
              <a:gd name="connsiteY0" fmla="*/ 0 h 631280"/>
              <a:gd name="connsiteX1" fmla="*/ 1052133 w 1052133"/>
              <a:gd name="connsiteY1" fmla="*/ 0 h 631280"/>
              <a:gd name="connsiteX2" fmla="*/ 1052133 w 1052133"/>
              <a:gd name="connsiteY2" fmla="*/ 631280 h 631280"/>
              <a:gd name="connsiteX3" fmla="*/ 0 w 1052133"/>
              <a:gd name="connsiteY3" fmla="*/ 631280 h 631280"/>
              <a:gd name="connsiteX4" fmla="*/ 0 w 1052133"/>
              <a:gd name="connsiteY4" fmla="*/ 0 h 631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133" h="631280">
                <a:moveTo>
                  <a:pt x="0" y="0"/>
                </a:moveTo>
                <a:lnTo>
                  <a:pt x="1052133" y="0"/>
                </a:lnTo>
                <a:lnTo>
                  <a:pt x="1052133" y="631280"/>
                </a:lnTo>
                <a:lnTo>
                  <a:pt x="0" y="631280"/>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Uppföljning av patientgrupper</a:t>
            </a:r>
          </a:p>
        </p:txBody>
      </p:sp>
      <p:sp>
        <p:nvSpPr>
          <p:cNvPr id="20" name="Frihandsfigur: Form 19"/>
          <p:cNvSpPr/>
          <p:nvPr/>
        </p:nvSpPr>
        <p:spPr>
          <a:xfrm>
            <a:off x="3512504" y="4005064"/>
            <a:ext cx="1246983" cy="758263"/>
          </a:xfrm>
          <a:custGeom>
            <a:avLst/>
            <a:gdLst>
              <a:gd name="connsiteX0" fmla="*/ 0 w 1052133"/>
              <a:gd name="connsiteY0" fmla="*/ 0 h 631280"/>
              <a:gd name="connsiteX1" fmla="*/ 1052133 w 1052133"/>
              <a:gd name="connsiteY1" fmla="*/ 0 h 631280"/>
              <a:gd name="connsiteX2" fmla="*/ 1052133 w 1052133"/>
              <a:gd name="connsiteY2" fmla="*/ 631280 h 631280"/>
              <a:gd name="connsiteX3" fmla="*/ 0 w 1052133"/>
              <a:gd name="connsiteY3" fmla="*/ 631280 h 631280"/>
              <a:gd name="connsiteX4" fmla="*/ 0 w 1052133"/>
              <a:gd name="connsiteY4" fmla="*/ 0 h 631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133" h="631280">
                <a:moveTo>
                  <a:pt x="0" y="0"/>
                </a:moveTo>
                <a:lnTo>
                  <a:pt x="1052133" y="0"/>
                </a:lnTo>
                <a:lnTo>
                  <a:pt x="1052133" y="631280"/>
                </a:lnTo>
                <a:lnTo>
                  <a:pt x="0" y="631280"/>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Psykisk ohälsa</a:t>
            </a:r>
          </a:p>
        </p:txBody>
      </p:sp>
      <p:sp>
        <p:nvSpPr>
          <p:cNvPr id="21" name="Frihandsfigur: Form 20"/>
          <p:cNvSpPr/>
          <p:nvPr/>
        </p:nvSpPr>
        <p:spPr>
          <a:xfrm>
            <a:off x="4883809" y="3999691"/>
            <a:ext cx="1237206" cy="763637"/>
          </a:xfrm>
          <a:custGeom>
            <a:avLst/>
            <a:gdLst>
              <a:gd name="connsiteX0" fmla="*/ 0 w 1052133"/>
              <a:gd name="connsiteY0" fmla="*/ 0 h 631280"/>
              <a:gd name="connsiteX1" fmla="*/ 1052133 w 1052133"/>
              <a:gd name="connsiteY1" fmla="*/ 0 h 631280"/>
              <a:gd name="connsiteX2" fmla="*/ 1052133 w 1052133"/>
              <a:gd name="connsiteY2" fmla="*/ 631280 h 631280"/>
              <a:gd name="connsiteX3" fmla="*/ 0 w 1052133"/>
              <a:gd name="connsiteY3" fmla="*/ 631280 h 631280"/>
              <a:gd name="connsiteX4" fmla="*/ 0 w 1052133"/>
              <a:gd name="connsiteY4" fmla="*/ 0 h 631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133" h="631280">
                <a:moveTo>
                  <a:pt x="0" y="0"/>
                </a:moveTo>
                <a:lnTo>
                  <a:pt x="1052133" y="0"/>
                </a:lnTo>
                <a:lnTo>
                  <a:pt x="1052133" y="631280"/>
                </a:lnTo>
                <a:lnTo>
                  <a:pt x="0" y="631280"/>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Vårdbehov</a:t>
            </a:r>
          </a:p>
        </p:txBody>
      </p:sp>
      <p:sp>
        <p:nvSpPr>
          <p:cNvPr id="22" name="Frihandsfigur: Form 21"/>
          <p:cNvSpPr/>
          <p:nvPr/>
        </p:nvSpPr>
        <p:spPr>
          <a:xfrm>
            <a:off x="6233289" y="4006536"/>
            <a:ext cx="1249250" cy="756793"/>
          </a:xfrm>
          <a:custGeom>
            <a:avLst/>
            <a:gdLst>
              <a:gd name="connsiteX0" fmla="*/ 0 w 1052133"/>
              <a:gd name="connsiteY0" fmla="*/ 0 h 631280"/>
              <a:gd name="connsiteX1" fmla="*/ 1052133 w 1052133"/>
              <a:gd name="connsiteY1" fmla="*/ 0 h 631280"/>
              <a:gd name="connsiteX2" fmla="*/ 1052133 w 1052133"/>
              <a:gd name="connsiteY2" fmla="*/ 631280 h 631280"/>
              <a:gd name="connsiteX3" fmla="*/ 0 w 1052133"/>
              <a:gd name="connsiteY3" fmla="*/ 631280 h 631280"/>
              <a:gd name="connsiteX4" fmla="*/ 0 w 1052133"/>
              <a:gd name="connsiteY4" fmla="*/ 0 h 631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133" h="631280">
                <a:moveTo>
                  <a:pt x="0" y="0"/>
                </a:moveTo>
                <a:lnTo>
                  <a:pt x="1052133" y="0"/>
                </a:lnTo>
                <a:lnTo>
                  <a:pt x="1052133" y="631280"/>
                </a:lnTo>
                <a:lnTo>
                  <a:pt x="0" y="631280"/>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Vårdtillgång</a:t>
            </a:r>
          </a:p>
        </p:txBody>
      </p:sp>
      <p:sp>
        <p:nvSpPr>
          <p:cNvPr id="23" name="Frihandsfigur: Form 22"/>
          <p:cNvSpPr/>
          <p:nvPr/>
        </p:nvSpPr>
        <p:spPr>
          <a:xfrm>
            <a:off x="7619296" y="4005063"/>
            <a:ext cx="1230796" cy="758267"/>
          </a:xfrm>
          <a:custGeom>
            <a:avLst/>
            <a:gdLst>
              <a:gd name="connsiteX0" fmla="*/ 0 w 1052133"/>
              <a:gd name="connsiteY0" fmla="*/ 0 h 631280"/>
              <a:gd name="connsiteX1" fmla="*/ 1052133 w 1052133"/>
              <a:gd name="connsiteY1" fmla="*/ 0 h 631280"/>
              <a:gd name="connsiteX2" fmla="*/ 1052133 w 1052133"/>
              <a:gd name="connsiteY2" fmla="*/ 631280 h 631280"/>
              <a:gd name="connsiteX3" fmla="*/ 0 w 1052133"/>
              <a:gd name="connsiteY3" fmla="*/ 631280 h 631280"/>
              <a:gd name="connsiteX4" fmla="*/ 0 w 1052133"/>
              <a:gd name="connsiteY4" fmla="*/ 0 h 631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133" h="631280">
                <a:moveTo>
                  <a:pt x="0" y="0"/>
                </a:moveTo>
                <a:lnTo>
                  <a:pt x="1052133" y="0"/>
                </a:lnTo>
                <a:lnTo>
                  <a:pt x="1052133" y="631280"/>
                </a:lnTo>
                <a:lnTo>
                  <a:pt x="0" y="631280"/>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Vårdutnyttjande</a:t>
            </a:r>
          </a:p>
        </p:txBody>
      </p:sp>
      <p:sp>
        <p:nvSpPr>
          <p:cNvPr id="24" name="Frihandsfigur: Form 23"/>
          <p:cNvSpPr/>
          <p:nvPr/>
        </p:nvSpPr>
        <p:spPr>
          <a:xfrm>
            <a:off x="8974415" y="4006536"/>
            <a:ext cx="1243231" cy="756794"/>
          </a:xfrm>
          <a:custGeom>
            <a:avLst/>
            <a:gdLst>
              <a:gd name="connsiteX0" fmla="*/ 0 w 1052133"/>
              <a:gd name="connsiteY0" fmla="*/ 0 h 631280"/>
              <a:gd name="connsiteX1" fmla="*/ 1052133 w 1052133"/>
              <a:gd name="connsiteY1" fmla="*/ 0 h 631280"/>
              <a:gd name="connsiteX2" fmla="*/ 1052133 w 1052133"/>
              <a:gd name="connsiteY2" fmla="*/ 631280 h 631280"/>
              <a:gd name="connsiteX3" fmla="*/ 0 w 1052133"/>
              <a:gd name="connsiteY3" fmla="*/ 631280 h 631280"/>
              <a:gd name="connsiteX4" fmla="*/ 0 w 1052133"/>
              <a:gd name="connsiteY4" fmla="*/ 0 h 631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133" h="631280">
                <a:moveTo>
                  <a:pt x="0" y="0"/>
                </a:moveTo>
                <a:lnTo>
                  <a:pt x="1052133" y="0"/>
                </a:lnTo>
                <a:lnTo>
                  <a:pt x="1052133" y="631280"/>
                </a:lnTo>
                <a:lnTo>
                  <a:pt x="0" y="631280"/>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Utvärdering</a:t>
            </a:r>
          </a:p>
        </p:txBody>
      </p:sp>
      <p:sp>
        <p:nvSpPr>
          <p:cNvPr id="25" name="Frihandsfigur: Form 24"/>
          <p:cNvSpPr/>
          <p:nvPr/>
        </p:nvSpPr>
        <p:spPr>
          <a:xfrm>
            <a:off x="4884194" y="3164015"/>
            <a:ext cx="1230791" cy="746756"/>
          </a:xfrm>
          <a:custGeom>
            <a:avLst/>
            <a:gdLst>
              <a:gd name="connsiteX0" fmla="*/ 0 w 1052133"/>
              <a:gd name="connsiteY0" fmla="*/ 0 h 631280"/>
              <a:gd name="connsiteX1" fmla="*/ 1052133 w 1052133"/>
              <a:gd name="connsiteY1" fmla="*/ 0 h 631280"/>
              <a:gd name="connsiteX2" fmla="*/ 1052133 w 1052133"/>
              <a:gd name="connsiteY2" fmla="*/ 631280 h 631280"/>
              <a:gd name="connsiteX3" fmla="*/ 0 w 1052133"/>
              <a:gd name="connsiteY3" fmla="*/ 631280 h 631280"/>
              <a:gd name="connsiteX4" fmla="*/ 0 w 1052133"/>
              <a:gd name="connsiteY4" fmla="*/ 0 h 631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133" h="631280">
                <a:moveTo>
                  <a:pt x="0" y="0"/>
                </a:moveTo>
                <a:lnTo>
                  <a:pt x="1052133" y="0"/>
                </a:lnTo>
                <a:lnTo>
                  <a:pt x="1052133" y="631280"/>
                </a:lnTo>
                <a:lnTo>
                  <a:pt x="0" y="631280"/>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Implementering</a:t>
            </a:r>
          </a:p>
        </p:txBody>
      </p:sp>
      <p:sp>
        <p:nvSpPr>
          <p:cNvPr id="26" name="Frihandsfigur: Form 25"/>
          <p:cNvSpPr/>
          <p:nvPr/>
        </p:nvSpPr>
        <p:spPr>
          <a:xfrm>
            <a:off x="3494619" y="4882469"/>
            <a:ext cx="1264867" cy="737960"/>
          </a:xfrm>
          <a:custGeom>
            <a:avLst/>
            <a:gdLst>
              <a:gd name="connsiteX0" fmla="*/ 0 w 1052133"/>
              <a:gd name="connsiteY0" fmla="*/ 0 h 631280"/>
              <a:gd name="connsiteX1" fmla="*/ 1052133 w 1052133"/>
              <a:gd name="connsiteY1" fmla="*/ 0 h 631280"/>
              <a:gd name="connsiteX2" fmla="*/ 1052133 w 1052133"/>
              <a:gd name="connsiteY2" fmla="*/ 631280 h 631280"/>
              <a:gd name="connsiteX3" fmla="*/ 0 w 1052133"/>
              <a:gd name="connsiteY3" fmla="*/ 631280 h 631280"/>
              <a:gd name="connsiteX4" fmla="*/ 0 w 1052133"/>
              <a:gd name="connsiteY4" fmla="*/ 0 h 631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133" h="631280">
                <a:moveTo>
                  <a:pt x="0" y="0"/>
                </a:moveTo>
                <a:lnTo>
                  <a:pt x="1052133" y="0"/>
                </a:lnTo>
                <a:lnTo>
                  <a:pt x="1052133" y="631280"/>
                </a:lnTo>
                <a:lnTo>
                  <a:pt x="0" y="631280"/>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Digitala </a:t>
            </a:r>
            <a:br>
              <a:rPr lang="sv-SE" sz="1000" b="1" dirty="0">
                <a:solidFill>
                  <a:prstClr val="white"/>
                </a:solidFill>
                <a:latin typeface="Arial"/>
              </a:rPr>
            </a:br>
            <a:r>
              <a:rPr lang="sv-SE" sz="1000" b="1" dirty="0">
                <a:solidFill>
                  <a:prstClr val="white"/>
                </a:solidFill>
                <a:latin typeface="Arial"/>
              </a:rPr>
              <a:t>hjälpmedel</a:t>
            </a:r>
          </a:p>
        </p:txBody>
      </p:sp>
      <p:sp>
        <p:nvSpPr>
          <p:cNvPr id="27" name="Frihandsfigur: Form 26"/>
          <p:cNvSpPr/>
          <p:nvPr/>
        </p:nvSpPr>
        <p:spPr>
          <a:xfrm>
            <a:off x="4871759" y="4878213"/>
            <a:ext cx="1230793" cy="754441"/>
          </a:xfrm>
          <a:custGeom>
            <a:avLst/>
            <a:gdLst>
              <a:gd name="connsiteX0" fmla="*/ 0 w 1052133"/>
              <a:gd name="connsiteY0" fmla="*/ 0 h 631280"/>
              <a:gd name="connsiteX1" fmla="*/ 1052133 w 1052133"/>
              <a:gd name="connsiteY1" fmla="*/ 0 h 631280"/>
              <a:gd name="connsiteX2" fmla="*/ 1052133 w 1052133"/>
              <a:gd name="connsiteY2" fmla="*/ 631280 h 631280"/>
              <a:gd name="connsiteX3" fmla="*/ 0 w 1052133"/>
              <a:gd name="connsiteY3" fmla="*/ 631280 h 631280"/>
              <a:gd name="connsiteX4" fmla="*/ 0 w 1052133"/>
              <a:gd name="connsiteY4" fmla="*/ 0 h 631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133" h="631280">
                <a:moveTo>
                  <a:pt x="0" y="0"/>
                </a:moveTo>
                <a:lnTo>
                  <a:pt x="1052133" y="0"/>
                </a:lnTo>
                <a:lnTo>
                  <a:pt x="1052133" y="631280"/>
                </a:lnTo>
                <a:lnTo>
                  <a:pt x="0" y="631280"/>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err="1">
                <a:solidFill>
                  <a:prstClr val="white"/>
                </a:solidFill>
                <a:latin typeface="Arial"/>
              </a:rPr>
              <a:t>eHälsa</a:t>
            </a:r>
            <a:endParaRPr lang="sv-SE" sz="1000" b="1" dirty="0">
              <a:solidFill>
                <a:prstClr val="white"/>
              </a:solidFill>
              <a:latin typeface="Arial"/>
            </a:endParaRPr>
          </a:p>
        </p:txBody>
      </p:sp>
      <p:sp>
        <p:nvSpPr>
          <p:cNvPr id="28" name="Frihandsfigur: Form 27"/>
          <p:cNvSpPr/>
          <p:nvPr/>
        </p:nvSpPr>
        <p:spPr>
          <a:xfrm>
            <a:off x="6239310" y="4869703"/>
            <a:ext cx="1243229" cy="750726"/>
          </a:xfrm>
          <a:custGeom>
            <a:avLst/>
            <a:gdLst>
              <a:gd name="connsiteX0" fmla="*/ 0 w 1052133"/>
              <a:gd name="connsiteY0" fmla="*/ 0 h 631280"/>
              <a:gd name="connsiteX1" fmla="*/ 1052133 w 1052133"/>
              <a:gd name="connsiteY1" fmla="*/ 0 h 631280"/>
              <a:gd name="connsiteX2" fmla="*/ 1052133 w 1052133"/>
              <a:gd name="connsiteY2" fmla="*/ 631280 h 631280"/>
              <a:gd name="connsiteX3" fmla="*/ 0 w 1052133"/>
              <a:gd name="connsiteY3" fmla="*/ 631280 h 631280"/>
              <a:gd name="connsiteX4" fmla="*/ 0 w 1052133"/>
              <a:gd name="connsiteY4" fmla="*/ 0 h 631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133" h="631280">
                <a:moveTo>
                  <a:pt x="0" y="0"/>
                </a:moveTo>
                <a:lnTo>
                  <a:pt x="1052133" y="0"/>
                </a:lnTo>
                <a:lnTo>
                  <a:pt x="1052133" y="631280"/>
                </a:lnTo>
                <a:lnTo>
                  <a:pt x="0" y="631280"/>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Hälso- och sjukvårdssystemet</a:t>
            </a:r>
          </a:p>
        </p:txBody>
      </p:sp>
      <p:sp>
        <p:nvSpPr>
          <p:cNvPr id="29" name="Frihandsfigur: Form 28"/>
          <p:cNvSpPr/>
          <p:nvPr/>
        </p:nvSpPr>
        <p:spPr>
          <a:xfrm>
            <a:off x="7619296" y="4886717"/>
            <a:ext cx="1230796" cy="733712"/>
          </a:xfrm>
          <a:custGeom>
            <a:avLst/>
            <a:gdLst>
              <a:gd name="connsiteX0" fmla="*/ 0 w 1052133"/>
              <a:gd name="connsiteY0" fmla="*/ 0 h 631280"/>
              <a:gd name="connsiteX1" fmla="*/ 1052133 w 1052133"/>
              <a:gd name="connsiteY1" fmla="*/ 0 h 631280"/>
              <a:gd name="connsiteX2" fmla="*/ 1052133 w 1052133"/>
              <a:gd name="connsiteY2" fmla="*/ 631280 h 631280"/>
              <a:gd name="connsiteX3" fmla="*/ 0 w 1052133"/>
              <a:gd name="connsiteY3" fmla="*/ 631280 h 631280"/>
              <a:gd name="connsiteX4" fmla="*/ 0 w 1052133"/>
              <a:gd name="connsiteY4" fmla="*/ 0 h 631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133" h="631280">
                <a:moveTo>
                  <a:pt x="0" y="0"/>
                </a:moveTo>
                <a:lnTo>
                  <a:pt x="1052133" y="0"/>
                </a:lnTo>
                <a:lnTo>
                  <a:pt x="1052133" y="631280"/>
                </a:lnTo>
                <a:lnTo>
                  <a:pt x="0" y="631280"/>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Hälsoekonomi</a:t>
            </a:r>
          </a:p>
        </p:txBody>
      </p:sp>
      <p:sp>
        <p:nvSpPr>
          <p:cNvPr id="30" name="Frihandsfigur: Form 29"/>
          <p:cNvSpPr/>
          <p:nvPr/>
        </p:nvSpPr>
        <p:spPr>
          <a:xfrm>
            <a:off x="3512504" y="5806913"/>
            <a:ext cx="1246981" cy="753532"/>
          </a:xfrm>
          <a:custGeom>
            <a:avLst/>
            <a:gdLst>
              <a:gd name="connsiteX0" fmla="*/ 0 w 1052133"/>
              <a:gd name="connsiteY0" fmla="*/ 0 h 631280"/>
              <a:gd name="connsiteX1" fmla="*/ 1052133 w 1052133"/>
              <a:gd name="connsiteY1" fmla="*/ 0 h 631280"/>
              <a:gd name="connsiteX2" fmla="*/ 1052133 w 1052133"/>
              <a:gd name="connsiteY2" fmla="*/ 631280 h 631280"/>
              <a:gd name="connsiteX3" fmla="*/ 0 w 1052133"/>
              <a:gd name="connsiteY3" fmla="*/ 631280 h 631280"/>
              <a:gd name="connsiteX4" fmla="*/ 0 w 1052133"/>
              <a:gd name="connsiteY4" fmla="*/ 0 h 631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133" h="631280">
                <a:moveTo>
                  <a:pt x="0" y="0"/>
                </a:moveTo>
                <a:lnTo>
                  <a:pt x="1052133" y="0"/>
                </a:lnTo>
                <a:lnTo>
                  <a:pt x="1052133" y="631280"/>
                </a:lnTo>
                <a:lnTo>
                  <a:pt x="0" y="631280"/>
                </a:lnTo>
                <a:lnTo>
                  <a:pt x="0" y="0"/>
                </a:lnTo>
                <a:close/>
              </a:path>
            </a:pathLst>
          </a:cu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black"/>
                </a:solidFill>
                <a:latin typeface="Arial"/>
              </a:rPr>
              <a:t>Sexuell läggning</a:t>
            </a:r>
          </a:p>
        </p:txBody>
      </p:sp>
      <p:sp>
        <p:nvSpPr>
          <p:cNvPr id="31" name="Frihandsfigur: Form 30"/>
          <p:cNvSpPr/>
          <p:nvPr/>
        </p:nvSpPr>
        <p:spPr>
          <a:xfrm>
            <a:off x="4883809" y="5812739"/>
            <a:ext cx="1231175" cy="747706"/>
          </a:xfrm>
          <a:custGeom>
            <a:avLst/>
            <a:gdLst>
              <a:gd name="connsiteX0" fmla="*/ 0 w 1052133"/>
              <a:gd name="connsiteY0" fmla="*/ 0 h 631280"/>
              <a:gd name="connsiteX1" fmla="*/ 1052133 w 1052133"/>
              <a:gd name="connsiteY1" fmla="*/ 0 h 631280"/>
              <a:gd name="connsiteX2" fmla="*/ 1052133 w 1052133"/>
              <a:gd name="connsiteY2" fmla="*/ 631280 h 631280"/>
              <a:gd name="connsiteX3" fmla="*/ 0 w 1052133"/>
              <a:gd name="connsiteY3" fmla="*/ 631280 h 631280"/>
              <a:gd name="connsiteX4" fmla="*/ 0 w 1052133"/>
              <a:gd name="connsiteY4" fmla="*/ 0 h 631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133" h="631280">
                <a:moveTo>
                  <a:pt x="0" y="0"/>
                </a:moveTo>
                <a:lnTo>
                  <a:pt x="1052133" y="0"/>
                </a:lnTo>
                <a:lnTo>
                  <a:pt x="1052133" y="631280"/>
                </a:lnTo>
                <a:lnTo>
                  <a:pt x="0" y="631280"/>
                </a:lnTo>
                <a:lnTo>
                  <a:pt x="0" y="0"/>
                </a:lnTo>
                <a:close/>
              </a:path>
            </a:pathLst>
          </a:cu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black"/>
                </a:solidFill>
                <a:latin typeface="Arial"/>
              </a:rPr>
              <a:t>Hälso- och sjukvården</a:t>
            </a:r>
          </a:p>
        </p:txBody>
      </p:sp>
      <p:sp>
        <p:nvSpPr>
          <p:cNvPr id="32" name="Frihandsfigur: Form 31"/>
          <p:cNvSpPr/>
          <p:nvPr/>
        </p:nvSpPr>
        <p:spPr>
          <a:xfrm>
            <a:off x="6233290" y="5812739"/>
            <a:ext cx="1249249" cy="747706"/>
          </a:xfrm>
          <a:custGeom>
            <a:avLst/>
            <a:gdLst>
              <a:gd name="connsiteX0" fmla="*/ 0 w 1052133"/>
              <a:gd name="connsiteY0" fmla="*/ 0 h 631280"/>
              <a:gd name="connsiteX1" fmla="*/ 1052133 w 1052133"/>
              <a:gd name="connsiteY1" fmla="*/ 0 h 631280"/>
              <a:gd name="connsiteX2" fmla="*/ 1052133 w 1052133"/>
              <a:gd name="connsiteY2" fmla="*/ 631280 h 631280"/>
              <a:gd name="connsiteX3" fmla="*/ 0 w 1052133"/>
              <a:gd name="connsiteY3" fmla="*/ 631280 h 631280"/>
              <a:gd name="connsiteX4" fmla="*/ 0 w 1052133"/>
              <a:gd name="connsiteY4" fmla="*/ 0 h 631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133" h="631280">
                <a:moveTo>
                  <a:pt x="0" y="0"/>
                </a:moveTo>
                <a:lnTo>
                  <a:pt x="1052133" y="0"/>
                </a:lnTo>
                <a:lnTo>
                  <a:pt x="1052133" y="631280"/>
                </a:lnTo>
                <a:lnTo>
                  <a:pt x="0" y="631280"/>
                </a:lnTo>
                <a:lnTo>
                  <a:pt x="0" y="0"/>
                </a:lnTo>
                <a:close/>
              </a:path>
            </a:pathLst>
          </a:cu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black"/>
                </a:solidFill>
                <a:latin typeface="Arial"/>
              </a:rPr>
              <a:t>ANDTS</a:t>
            </a:r>
          </a:p>
        </p:txBody>
      </p:sp>
      <p:sp>
        <p:nvSpPr>
          <p:cNvPr id="33" name="Frihandsfigur: Form 32"/>
          <p:cNvSpPr/>
          <p:nvPr/>
        </p:nvSpPr>
        <p:spPr>
          <a:xfrm>
            <a:off x="7619296" y="5812739"/>
            <a:ext cx="1230796" cy="747706"/>
          </a:xfrm>
          <a:custGeom>
            <a:avLst/>
            <a:gdLst>
              <a:gd name="connsiteX0" fmla="*/ 0 w 1052133"/>
              <a:gd name="connsiteY0" fmla="*/ 0 h 631280"/>
              <a:gd name="connsiteX1" fmla="*/ 1052133 w 1052133"/>
              <a:gd name="connsiteY1" fmla="*/ 0 h 631280"/>
              <a:gd name="connsiteX2" fmla="*/ 1052133 w 1052133"/>
              <a:gd name="connsiteY2" fmla="*/ 631280 h 631280"/>
              <a:gd name="connsiteX3" fmla="*/ 0 w 1052133"/>
              <a:gd name="connsiteY3" fmla="*/ 631280 h 631280"/>
              <a:gd name="connsiteX4" fmla="*/ 0 w 1052133"/>
              <a:gd name="connsiteY4" fmla="*/ 0 h 631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133" h="631280">
                <a:moveTo>
                  <a:pt x="0" y="0"/>
                </a:moveTo>
                <a:lnTo>
                  <a:pt x="1052133" y="0"/>
                </a:lnTo>
                <a:lnTo>
                  <a:pt x="1052133" y="631280"/>
                </a:lnTo>
                <a:lnTo>
                  <a:pt x="0" y="631280"/>
                </a:lnTo>
                <a:lnTo>
                  <a:pt x="0" y="0"/>
                </a:lnTo>
                <a:close/>
              </a:path>
            </a:pathLst>
          </a:cu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black"/>
                </a:solidFill>
                <a:latin typeface="Arial"/>
              </a:rPr>
              <a:t>Risk</a:t>
            </a:r>
          </a:p>
        </p:txBody>
      </p:sp>
      <p:sp>
        <p:nvSpPr>
          <p:cNvPr id="2" name="Rubrik 1"/>
          <p:cNvSpPr>
            <a:spLocks noGrp="1"/>
          </p:cNvSpPr>
          <p:nvPr>
            <p:ph type="title"/>
          </p:nvPr>
        </p:nvSpPr>
        <p:spPr/>
        <p:txBody>
          <a:bodyPr anchor="t"/>
          <a:lstStyle/>
          <a:p>
            <a:r>
              <a:rPr lang="sv-SE" b="0" dirty="0">
                <a:latin typeface="Georgia" panose="02040502050405020303" pitchFamily="18" charset="0"/>
              </a:rPr>
              <a:t>Nyckelord Hälsa</a:t>
            </a:r>
          </a:p>
        </p:txBody>
      </p:sp>
      <p:sp>
        <p:nvSpPr>
          <p:cNvPr id="34" name="Platshållare för sidfot 2">
            <a:extLst>
              <a:ext uri="{FF2B5EF4-FFF2-40B4-BE49-F238E27FC236}">
                <a16:creationId xmlns:a16="http://schemas.microsoft.com/office/drawing/2014/main" id="{121A3BD3-1666-430E-B69A-7BF064E5D4DE}"/>
              </a:ext>
            </a:extLst>
          </p:cNvPr>
          <p:cNvSpPr txBox="1">
            <a:spLocks/>
          </p:cNvSpPr>
          <p:nvPr/>
        </p:nvSpPr>
        <p:spPr>
          <a:xfrm>
            <a:off x="227013" y="6416675"/>
            <a:ext cx="4114800" cy="252413"/>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800" dirty="0">
                <a:solidFill>
                  <a:schemeClr val="accent1"/>
                </a:solidFill>
                <a:latin typeface="Arial" panose="020B0604020202020204" pitchFamily="34" charset="0"/>
                <a:cs typeface="Arial" panose="020B0604020202020204" pitchFamily="34" charset="0"/>
              </a:rPr>
              <a:t>Informationsmöte om utlysningar – 24 januari 2019</a:t>
            </a:r>
          </a:p>
        </p:txBody>
      </p:sp>
    </p:spTree>
    <p:extLst>
      <p:ext uri="{BB962C8B-B14F-4D97-AF65-F5344CB8AC3E}">
        <p14:creationId xmlns:p14="http://schemas.microsoft.com/office/powerpoint/2010/main" val="202604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1"/>
                                        </p:tgtEl>
                                      </p:cBhvr>
                                      <p:by x="150000" y="150000"/>
                                    </p:animScale>
                                  </p:childTnLst>
                                </p:cTn>
                              </p:par>
                              <p:par>
                                <p:cTn id="7" presetID="6" presetClass="emph" presetSubtype="0" fill="hold" grpId="0" nodeType="withEffect">
                                  <p:stCondLst>
                                    <p:cond delay="0"/>
                                  </p:stCondLst>
                                  <p:childTnLst>
                                    <p:animScale>
                                      <p:cBhvr>
                                        <p:cTn id="8" dur="2000" fill="hold"/>
                                        <p:tgtEl>
                                          <p:spTgt spid="26"/>
                                        </p:tgtEl>
                                      </p:cBhvr>
                                      <p:by x="150000" y="150000"/>
                                    </p:animScale>
                                  </p:childTnLst>
                                </p:cTn>
                              </p:par>
                              <p:par>
                                <p:cTn id="9" presetID="6" presetClass="emph" presetSubtype="0" fill="hold" grpId="0" nodeType="withEffect">
                                  <p:stCondLst>
                                    <p:cond delay="0"/>
                                  </p:stCondLst>
                                  <p:childTnLst>
                                    <p:animScale>
                                      <p:cBhvr>
                                        <p:cTn id="10" dur="2000" fill="hold"/>
                                        <p:tgtEl>
                                          <p:spTgt spid="29"/>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26"/>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2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grpId="0" nodeType="clickEffect">
                                  <p:stCondLst>
                                    <p:cond delay="0"/>
                                  </p:stCondLst>
                                  <p:childTnLst>
                                    <p:animScale>
                                      <p:cBhvr>
                                        <p:cTn id="22" dur="2000" fill="hold"/>
                                        <p:tgtEl>
                                          <p:spTgt spid="7"/>
                                        </p:tgtEl>
                                      </p:cBhvr>
                                      <p:by x="150000" y="150000"/>
                                    </p:animScale>
                                  </p:childTnLst>
                                </p:cTn>
                              </p:par>
                              <p:par>
                                <p:cTn id="23" presetID="6" presetClass="emph" presetSubtype="0" fill="hold" grpId="0" nodeType="withEffect">
                                  <p:stCondLst>
                                    <p:cond delay="0"/>
                                  </p:stCondLst>
                                  <p:childTnLst>
                                    <p:animScale>
                                      <p:cBhvr>
                                        <p:cTn id="24" dur="2000" fill="hold"/>
                                        <p:tgtEl>
                                          <p:spTgt spid="9"/>
                                        </p:tgtEl>
                                      </p:cBhvr>
                                      <p:by x="150000" y="150000"/>
                                    </p:animScale>
                                  </p:childTnLst>
                                </p:cTn>
                              </p:par>
                              <p:par>
                                <p:cTn id="25" presetID="6" presetClass="emph" presetSubtype="0" fill="hold" grpId="0" nodeType="withEffect">
                                  <p:stCondLst>
                                    <p:cond delay="0"/>
                                  </p:stCondLst>
                                  <p:childTnLst>
                                    <p:animScale>
                                      <p:cBhvr>
                                        <p:cTn id="26" dur="2000" fill="hold"/>
                                        <p:tgtEl>
                                          <p:spTgt spid="14"/>
                                        </p:tgtEl>
                                      </p:cBhvr>
                                      <p:by x="150000" y="150000"/>
                                    </p:animScale>
                                  </p:childTnLst>
                                </p:cTn>
                              </p:par>
                              <p:par>
                                <p:cTn id="27" presetID="6" presetClass="emph" presetSubtype="0" fill="hold" grpId="0" nodeType="withEffect">
                                  <p:stCondLst>
                                    <p:cond delay="0"/>
                                  </p:stCondLst>
                                  <p:childTnLst>
                                    <p:animScale>
                                      <p:cBhvr>
                                        <p:cTn id="28" dur="2000" fill="hold"/>
                                        <p:tgtEl>
                                          <p:spTgt spid="12"/>
                                        </p:tgtEl>
                                      </p:cBhvr>
                                      <p:by x="150000" y="150000"/>
                                    </p:animScale>
                                  </p:childTnLst>
                                </p:cTn>
                              </p:par>
                              <p:par>
                                <p:cTn id="29" presetID="6" presetClass="emph" presetSubtype="0" fill="hold" grpId="0" nodeType="withEffect">
                                  <p:stCondLst>
                                    <p:cond delay="0"/>
                                  </p:stCondLst>
                                  <p:childTnLst>
                                    <p:animScale>
                                      <p:cBhvr>
                                        <p:cTn id="30" dur="2000" fill="hold"/>
                                        <p:tgtEl>
                                          <p:spTgt spid="17"/>
                                        </p:tgtEl>
                                      </p:cBhvr>
                                      <p:by x="150000" y="150000"/>
                                    </p:animScale>
                                  </p:childTnLst>
                                </p:cTn>
                              </p:par>
                              <p:par>
                                <p:cTn id="31" presetID="6" presetClass="emph" presetSubtype="0" fill="hold" grpId="0" nodeType="withEffect">
                                  <p:stCondLst>
                                    <p:cond delay="0"/>
                                  </p:stCondLst>
                                  <p:childTnLst>
                                    <p:animScale>
                                      <p:cBhvr>
                                        <p:cTn id="32" dur="2000" fill="hold"/>
                                        <p:tgtEl>
                                          <p:spTgt spid="24"/>
                                        </p:tgtEl>
                                      </p:cBhvr>
                                      <p:by x="150000" y="150000"/>
                                    </p:animScale>
                                  </p:childTnLst>
                                </p:cTn>
                              </p:par>
                              <p:par>
                                <p:cTn id="33" presetID="6" presetClass="emph" presetSubtype="0" fill="hold" grpId="0" nodeType="withEffect">
                                  <p:stCondLst>
                                    <p:cond delay="0"/>
                                  </p:stCondLst>
                                  <p:childTnLst>
                                    <p:animScale>
                                      <p:cBhvr>
                                        <p:cTn id="34" dur="2000" fill="hold"/>
                                        <p:tgtEl>
                                          <p:spTgt spid="15"/>
                                        </p:tgtEl>
                                      </p:cBhvr>
                                      <p:by x="150000" y="150000"/>
                                    </p:animScale>
                                  </p:childTnLst>
                                </p:cTn>
                              </p:par>
                              <p:par>
                                <p:cTn id="35" presetID="6" presetClass="emph" presetSubtype="0" fill="hold" grpId="0" nodeType="withEffect">
                                  <p:stCondLst>
                                    <p:cond delay="0"/>
                                  </p:stCondLst>
                                  <p:childTnLst>
                                    <p:animScale>
                                      <p:cBhvr>
                                        <p:cTn id="36" dur="2000" fill="hold"/>
                                        <p:tgtEl>
                                          <p:spTgt spid="27"/>
                                        </p:tgtEl>
                                      </p:cBhvr>
                                      <p:by x="150000" y="150000"/>
                                    </p:animScale>
                                  </p:childTnLst>
                                </p:cTn>
                              </p:par>
                              <p:par>
                                <p:cTn id="37" presetID="6" presetClass="emph" presetSubtype="0" fill="hold" grpId="0" nodeType="withEffect">
                                  <p:stCondLst>
                                    <p:cond delay="0"/>
                                  </p:stCondLst>
                                  <p:childTnLst>
                                    <p:animScale>
                                      <p:cBhvr>
                                        <p:cTn id="38" dur="2000" fill="hold"/>
                                        <p:tgtEl>
                                          <p:spTgt spid="8"/>
                                        </p:tgtEl>
                                      </p:cBhvr>
                                      <p:by x="50000" y="50000"/>
                                    </p:animScale>
                                  </p:childTnLst>
                                </p:cTn>
                              </p:par>
                              <p:par>
                                <p:cTn id="39" presetID="6" presetClass="emph" presetSubtype="0" fill="hold" grpId="0" nodeType="withEffect">
                                  <p:stCondLst>
                                    <p:cond delay="0"/>
                                  </p:stCondLst>
                                  <p:childTnLst>
                                    <p:animScale>
                                      <p:cBhvr>
                                        <p:cTn id="40" dur="2000" fill="hold"/>
                                        <p:tgtEl>
                                          <p:spTgt spid="10"/>
                                        </p:tgtEl>
                                      </p:cBhvr>
                                      <p:by x="50000" y="50000"/>
                                    </p:animScale>
                                  </p:childTnLst>
                                </p:cTn>
                              </p:par>
                              <p:par>
                                <p:cTn id="41" presetID="6" presetClass="emph" presetSubtype="0" fill="hold" grpId="0" nodeType="withEffect">
                                  <p:stCondLst>
                                    <p:cond delay="0"/>
                                  </p:stCondLst>
                                  <p:childTnLst>
                                    <p:animScale>
                                      <p:cBhvr>
                                        <p:cTn id="42" dur="2000" fill="hold"/>
                                        <p:tgtEl>
                                          <p:spTgt spid="13"/>
                                        </p:tgtEl>
                                      </p:cBhvr>
                                      <p:by x="50000" y="50000"/>
                                    </p:animScale>
                                  </p:childTnLst>
                                </p:cTn>
                              </p:par>
                              <p:par>
                                <p:cTn id="43" presetID="6" presetClass="emph" presetSubtype="0" fill="hold" grpId="0" nodeType="withEffect">
                                  <p:stCondLst>
                                    <p:cond delay="0"/>
                                  </p:stCondLst>
                                  <p:childTnLst>
                                    <p:animScale>
                                      <p:cBhvr>
                                        <p:cTn id="44" dur="2000" fill="hold"/>
                                        <p:tgtEl>
                                          <p:spTgt spid="16"/>
                                        </p:tgtEl>
                                      </p:cBhvr>
                                      <p:by x="50000" y="50000"/>
                                    </p:animScale>
                                  </p:childTnLst>
                                </p:cTn>
                              </p:par>
                              <p:par>
                                <p:cTn id="45" presetID="6" presetClass="emph" presetSubtype="0" fill="hold" grpId="0" nodeType="withEffect">
                                  <p:stCondLst>
                                    <p:cond delay="0"/>
                                  </p:stCondLst>
                                  <p:childTnLst>
                                    <p:animScale>
                                      <p:cBhvr>
                                        <p:cTn id="46" dur="2000" fill="hold"/>
                                        <p:tgtEl>
                                          <p:spTgt spid="18"/>
                                        </p:tgtEl>
                                      </p:cBhvr>
                                      <p:by x="50000" y="50000"/>
                                    </p:animScale>
                                  </p:childTnLst>
                                </p:cTn>
                              </p:par>
                              <p:par>
                                <p:cTn id="47" presetID="6" presetClass="emph" presetSubtype="0" fill="hold" grpId="0" nodeType="withEffect">
                                  <p:stCondLst>
                                    <p:cond delay="0"/>
                                  </p:stCondLst>
                                  <p:childTnLst>
                                    <p:animScale>
                                      <p:cBhvr>
                                        <p:cTn id="48" dur="2000" fill="hold"/>
                                        <p:tgtEl>
                                          <p:spTgt spid="19"/>
                                        </p:tgtEl>
                                      </p:cBhvr>
                                      <p:by x="50000" y="50000"/>
                                    </p:animScale>
                                  </p:childTnLst>
                                </p:cTn>
                              </p:par>
                              <p:par>
                                <p:cTn id="49" presetID="6" presetClass="emph" presetSubtype="0" fill="hold" grpId="0" nodeType="withEffect">
                                  <p:stCondLst>
                                    <p:cond delay="0"/>
                                  </p:stCondLst>
                                  <p:childTnLst>
                                    <p:animScale>
                                      <p:cBhvr>
                                        <p:cTn id="50" dur="2000" fill="hold"/>
                                        <p:tgtEl>
                                          <p:spTgt spid="20"/>
                                        </p:tgtEl>
                                      </p:cBhvr>
                                      <p:by x="50000" y="50000"/>
                                    </p:animScale>
                                  </p:childTnLst>
                                </p:cTn>
                              </p:par>
                              <p:par>
                                <p:cTn id="51" presetID="6" presetClass="emph" presetSubtype="0" fill="hold" grpId="0" nodeType="withEffect">
                                  <p:stCondLst>
                                    <p:cond delay="0"/>
                                  </p:stCondLst>
                                  <p:childTnLst>
                                    <p:animScale>
                                      <p:cBhvr>
                                        <p:cTn id="52" dur="2000" fill="hold"/>
                                        <p:tgtEl>
                                          <p:spTgt spid="21"/>
                                        </p:tgtEl>
                                      </p:cBhvr>
                                      <p:by x="50000" y="50000"/>
                                    </p:animScale>
                                  </p:childTnLst>
                                </p:cTn>
                              </p:par>
                              <p:par>
                                <p:cTn id="53" presetID="6" presetClass="emph" presetSubtype="0" fill="hold" grpId="0" nodeType="withEffect">
                                  <p:stCondLst>
                                    <p:cond delay="0"/>
                                  </p:stCondLst>
                                  <p:childTnLst>
                                    <p:animScale>
                                      <p:cBhvr>
                                        <p:cTn id="54" dur="2000" fill="hold"/>
                                        <p:tgtEl>
                                          <p:spTgt spid="22"/>
                                        </p:tgtEl>
                                      </p:cBhvr>
                                      <p:by x="50000" y="50000"/>
                                    </p:animScale>
                                  </p:childTnLst>
                                </p:cTn>
                              </p:par>
                              <p:par>
                                <p:cTn id="55" presetID="6" presetClass="emph" presetSubtype="0" fill="hold" grpId="0" nodeType="withEffect">
                                  <p:stCondLst>
                                    <p:cond delay="0"/>
                                  </p:stCondLst>
                                  <p:childTnLst>
                                    <p:animScale>
                                      <p:cBhvr>
                                        <p:cTn id="56" dur="2000" fill="hold"/>
                                        <p:tgtEl>
                                          <p:spTgt spid="23"/>
                                        </p:tgtEl>
                                      </p:cBhvr>
                                      <p:by x="50000" y="50000"/>
                                    </p:animScale>
                                  </p:childTnLst>
                                </p:cTn>
                              </p:par>
                              <p:par>
                                <p:cTn id="57" presetID="6" presetClass="emph" presetSubtype="0" fill="hold" grpId="0" nodeType="withEffect">
                                  <p:stCondLst>
                                    <p:cond delay="0"/>
                                  </p:stCondLst>
                                  <p:childTnLst>
                                    <p:animScale>
                                      <p:cBhvr>
                                        <p:cTn id="58" dur="2000" fill="hold"/>
                                        <p:tgtEl>
                                          <p:spTgt spid="25"/>
                                        </p:tgtEl>
                                      </p:cBhvr>
                                      <p:by x="50000" y="50000"/>
                                    </p:animScale>
                                  </p:childTnLst>
                                </p:cTn>
                              </p:par>
                              <p:par>
                                <p:cTn id="59" presetID="6" presetClass="emph" presetSubtype="0" fill="hold" grpId="0" nodeType="withEffect">
                                  <p:stCondLst>
                                    <p:cond delay="0"/>
                                  </p:stCondLst>
                                  <p:childTnLst>
                                    <p:animScale>
                                      <p:cBhvr>
                                        <p:cTn id="60" dur="2000" fill="hold"/>
                                        <p:tgtEl>
                                          <p:spTgt spid="28"/>
                                        </p:tgtEl>
                                      </p:cBhvr>
                                      <p:by x="50000" y="50000"/>
                                    </p:animScale>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500"/>
                                        <p:tgtEl>
                                          <p:spTgt spid="3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500"/>
                                        <p:tgtEl>
                                          <p:spTgt spid="3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fade">
                                      <p:cBhvr>
                                        <p:cTn id="7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1" grpId="1"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6" grpId="1" animBg="1"/>
      <p:bldP spid="27" grpId="0" animBg="1"/>
      <p:bldP spid="28" grpId="0" animBg="1"/>
      <p:bldP spid="29" grpId="0" animBg="1"/>
      <p:bldP spid="29" grpId="1" animBg="1"/>
      <p:bldP spid="30" grpId="0" animBg="1"/>
      <p:bldP spid="31" grpId="0" animBg="1"/>
      <p:bldP spid="32" grpId="0" animBg="1"/>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ihandsfigur: Form 14"/>
          <p:cNvSpPr/>
          <p:nvPr/>
        </p:nvSpPr>
        <p:spPr>
          <a:xfrm>
            <a:off x="2137115" y="2861689"/>
            <a:ext cx="920434" cy="555320"/>
          </a:xfrm>
          <a:custGeom>
            <a:avLst/>
            <a:gdLst>
              <a:gd name="connsiteX0" fmla="*/ 0 w 785759"/>
              <a:gd name="connsiteY0" fmla="*/ 0 h 471455"/>
              <a:gd name="connsiteX1" fmla="*/ 785759 w 785759"/>
              <a:gd name="connsiteY1" fmla="*/ 0 h 471455"/>
              <a:gd name="connsiteX2" fmla="*/ 785759 w 785759"/>
              <a:gd name="connsiteY2" fmla="*/ 471455 h 471455"/>
              <a:gd name="connsiteX3" fmla="*/ 0 w 785759"/>
              <a:gd name="connsiteY3" fmla="*/ 471455 h 471455"/>
              <a:gd name="connsiteX4" fmla="*/ 0 w 785759"/>
              <a:gd name="connsiteY4" fmla="*/ 0 h 4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59" h="471455">
                <a:moveTo>
                  <a:pt x="0" y="0"/>
                </a:moveTo>
                <a:lnTo>
                  <a:pt x="785759" y="0"/>
                </a:lnTo>
                <a:lnTo>
                  <a:pt x="785759" y="471455"/>
                </a:lnTo>
                <a:lnTo>
                  <a:pt x="0" y="471455"/>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900" b="1" dirty="0">
                <a:solidFill>
                  <a:prstClr val="white"/>
                </a:solidFill>
                <a:latin typeface="+mj-lt"/>
              </a:rPr>
              <a:t>Rörlighet</a:t>
            </a:r>
          </a:p>
        </p:txBody>
      </p:sp>
      <p:sp>
        <p:nvSpPr>
          <p:cNvPr id="16" name="Frihandsfigur: Form 15"/>
          <p:cNvSpPr/>
          <p:nvPr/>
        </p:nvSpPr>
        <p:spPr>
          <a:xfrm>
            <a:off x="3158690" y="2852472"/>
            <a:ext cx="928284" cy="565030"/>
          </a:xfrm>
          <a:custGeom>
            <a:avLst/>
            <a:gdLst>
              <a:gd name="connsiteX0" fmla="*/ 0 w 785759"/>
              <a:gd name="connsiteY0" fmla="*/ 0 h 471455"/>
              <a:gd name="connsiteX1" fmla="*/ 785759 w 785759"/>
              <a:gd name="connsiteY1" fmla="*/ 0 h 471455"/>
              <a:gd name="connsiteX2" fmla="*/ 785759 w 785759"/>
              <a:gd name="connsiteY2" fmla="*/ 471455 h 471455"/>
              <a:gd name="connsiteX3" fmla="*/ 0 w 785759"/>
              <a:gd name="connsiteY3" fmla="*/ 471455 h 471455"/>
              <a:gd name="connsiteX4" fmla="*/ 0 w 785759"/>
              <a:gd name="connsiteY4" fmla="*/ 0 h 4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59" h="471455">
                <a:moveTo>
                  <a:pt x="0" y="0"/>
                </a:moveTo>
                <a:lnTo>
                  <a:pt x="785759" y="0"/>
                </a:lnTo>
                <a:lnTo>
                  <a:pt x="785759" y="471455"/>
                </a:lnTo>
                <a:lnTo>
                  <a:pt x="0" y="471455"/>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900" b="1" dirty="0">
                <a:solidFill>
                  <a:prstClr val="white"/>
                </a:solidFill>
                <a:latin typeface="+mj-lt"/>
              </a:rPr>
              <a:t>Migration</a:t>
            </a:r>
          </a:p>
        </p:txBody>
      </p:sp>
      <p:sp>
        <p:nvSpPr>
          <p:cNvPr id="17" name="Frihandsfigur: Form 16"/>
          <p:cNvSpPr/>
          <p:nvPr/>
        </p:nvSpPr>
        <p:spPr>
          <a:xfrm>
            <a:off x="4180149" y="2851529"/>
            <a:ext cx="926961" cy="566024"/>
          </a:xfrm>
          <a:custGeom>
            <a:avLst/>
            <a:gdLst>
              <a:gd name="connsiteX0" fmla="*/ 0 w 785759"/>
              <a:gd name="connsiteY0" fmla="*/ 0 h 471455"/>
              <a:gd name="connsiteX1" fmla="*/ 785759 w 785759"/>
              <a:gd name="connsiteY1" fmla="*/ 0 h 471455"/>
              <a:gd name="connsiteX2" fmla="*/ 785759 w 785759"/>
              <a:gd name="connsiteY2" fmla="*/ 471455 h 471455"/>
              <a:gd name="connsiteX3" fmla="*/ 0 w 785759"/>
              <a:gd name="connsiteY3" fmla="*/ 471455 h 471455"/>
              <a:gd name="connsiteX4" fmla="*/ 0 w 785759"/>
              <a:gd name="connsiteY4" fmla="*/ 0 h 4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59" h="471455">
                <a:moveTo>
                  <a:pt x="0" y="0"/>
                </a:moveTo>
                <a:lnTo>
                  <a:pt x="785759" y="0"/>
                </a:lnTo>
                <a:lnTo>
                  <a:pt x="785759" y="471455"/>
                </a:lnTo>
                <a:lnTo>
                  <a:pt x="0" y="471455"/>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900" b="1" dirty="0">
                <a:solidFill>
                  <a:prstClr val="white"/>
                </a:solidFill>
                <a:latin typeface="+mj-lt"/>
              </a:rPr>
              <a:t>In- och utträde på arbets-marknaden</a:t>
            </a:r>
          </a:p>
        </p:txBody>
      </p:sp>
      <p:sp>
        <p:nvSpPr>
          <p:cNvPr id="18" name="Frihandsfigur: Form 17"/>
          <p:cNvSpPr/>
          <p:nvPr/>
        </p:nvSpPr>
        <p:spPr>
          <a:xfrm>
            <a:off x="5201579" y="2851530"/>
            <a:ext cx="928050" cy="566023"/>
          </a:xfrm>
          <a:custGeom>
            <a:avLst/>
            <a:gdLst>
              <a:gd name="connsiteX0" fmla="*/ 0 w 785759"/>
              <a:gd name="connsiteY0" fmla="*/ 0 h 471455"/>
              <a:gd name="connsiteX1" fmla="*/ 785759 w 785759"/>
              <a:gd name="connsiteY1" fmla="*/ 0 h 471455"/>
              <a:gd name="connsiteX2" fmla="*/ 785759 w 785759"/>
              <a:gd name="connsiteY2" fmla="*/ 471455 h 471455"/>
              <a:gd name="connsiteX3" fmla="*/ 0 w 785759"/>
              <a:gd name="connsiteY3" fmla="*/ 471455 h 471455"/>
              <a:gd name="connsiteX4" fmla="*/ 0 w 785759"/>
              <a:gd name="connsiteY4" fmla="*/ 0 h 4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59" h="471455">
                <a:moveTo>
                  <a:pt x="0" y="0"/>
                </a:moveTo>
                <a:lnTo>
                  <a:pt x="785759" y="0"/>
                </a:lnTo>
                <a:lnTo>
                  <a:pt x="785759" y="471455"/>
                </a:lnTo>
                <a:lnTo>
                  <a:pt x="0" y="471455"/>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900" b="1" dirty="0">
                <a:solidFill>
                  <a:prstClr val="white"/>
                </a:solidFill>
                <a:latin typeface="+mj-lt"/>
              </a:rPr>
              <a:t>Arbetsrättslig reglering</a:t>
            </a:r>
          </a:p>
        </p:txBody>
      </p:sp>
      <p:sp>
        <p:nvSpPr>
          <p:cNvPr id="19" name="Frihandsfigur: Form 18"/>
          <p:cNvSpPr/>
          <p:nvPr/>
        </p:nvSpPr>
        <p:spPr>
          <a:xfrm>
            <a:off x="6215676" y="2856178"/>
            <a:ext cx="939051" cy="552814"/>
          </a:xfrm>
          <a:custGeom>
            <a:avLst/>
            <a:gdLst>
              <a:gd name="connsiteX0" fmla="*/ 0 w 785759"/>
              <a:gd name="connsiteY0" fmla="*/ 0 h 471455"/>
              <a:gd name="connsiteX1" fmla="*/ 785759 w 785759"/>
              <a:gd name="connsiteY1" fmla="*/ 0 h 471455"/>
              <a:gd name="connsiteX2" fmla="*/ 785759 w 785759"/>
              <a:gd name="connsiteY2" fmla="*/ 471455 h 471455"/>
              <a:gd name="connsiteX3" fmla="*/ 0 w 785759"/>
              <a:gd name="connsiteY3" fmla="*/ 471455 h 471455"/>
              <a:gd name="connsiteX4" fmla="*/ 0 w 785759"/>
              <a:gd name="connsiteY4" fmla="*/ 0 h 4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59" h="471455">
                <a:moveTo>
                  <a:pt x="0" y="0"/>
                </a:moveTo>
                <a:lnTo>
                  <a:pt x="785759" y="0"/>
                </a:lnTo>
                <a:lnTo>
                  <a:pt x="785759" y="471455"/>
                </a:lnTo>
                <a:lnTo>
                  <a:pt x="0" y="471455"/>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900" b="1" dirty="0">
                <a:solidFill>
                  <a:prstClr val="white"/>
                </a:solidFill>
                <a:latin typeface="+mj-lt"/>
              </a:rPr>
              <a:t>Avtal</a:t>
            </a:r>
          </a:p>
        </p:txBody>
      </p:sp>
      <p:sp>
        <p:nvSpPr>
          <p:cNvPr id="20" name="Frihandsfigur: Form 19"/>
          <p:cNvSpPr/>
          <p:nvPr/>
        </p:nvSpPr>
        <p:spPr>
          <a:xfrm>
            <a:off x="7233538" y="2859973"/>
            <a:ext cx="928193" cy="557128"/>
          </a:xfrm>
          <a:custGeom>
            <a:avLst/>
            <a:gdLst>
              <a:gd name="connsiteX0" fmla="*/ 0 w 785759"/>
              <a:gd name="connsiteY0" fmla="*/ 0 h 471455"/>
              <a:gd name="connsiteX1" fmla="*/ 785759 w 785759"/>
              <a:gd name="connsiteY1" fmla="*/ 0 h 471455"/>
              <a:gd name="connsiteX2" fmla="*/ 785759 w 785759"/>
              <a:gd name="connsiteY2" fmla="*/ 471455 h 471455"/>
              <a:gd name="connsiteX3" fmla="*/ 0 w 785759"/>
              <a:gd name="connsiteY3" fmla="*/ 471455 h 471455"/>
              <a:gd name="connsiteX4" fmla="*/ 0 w 785759"/>
              <a:gd name="connsiteY4" fmla="*/ 0 h 4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59" h="471455">
                <a:moveTo>
                  <a:pt x="0" y="0"/>
                </a:moveTo>
                <a:lnTo>
                  <a:pt x="785759" y="0"/>
                </a:lnTo>
                <a:lnTo>
                  <a:pt x="785759" y="471455"/>
                </a:lnTo>
                <a:lnTo>
                  <a:pt x="0" y="471455"/>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900" b="1" dirty="0">
                <a:solidFill>
                  <a:prstClr val="white"/>
                </a:solidFill>
                <a:latin typeface="+mj-lt"/>
              </a:rPr>
              <a:t>Arbets-marknadens parter</a:t>
            </a:r>
          </a:p>
        </p:txBody>
      </p:sp>
      <p:sp>
        <p:nvSpPr>
          <p:cNvPr id="21" name="Frihandsfigur: Form 20"/>
          <p:cNvSpPr/>
          <p:nvPr/>
        </p:nvSpPr>
        <p:spPr>
          <a:xfrm>
            <a:off x="8262872" y="2864224"/>
            <a:ext cx="918221" cy="552650"/>
          </a:xfrm>
          <a:custGeom>
            <a:avLst/>
            <a:gdLst>
              <a:gd name="connsiteX0" fmla="*/ 0 w 785759"/>
              <a:gd name="connsiteY0" fmla="*/ 0 h 471455"/>
              <a:gd name="connsiteX1" fmla="*/ 785759 w 785759"/>
              <a:gd name="connsiteY1" fmla="*/ 0 h 471455"/>
              <a:gd name="connsiteX2" fmla="*/ 785759 w 785759"/>
              <a:gd name="connsiteY2" fmla="*/ 471455 h 471455"/>
              <a:gd name="connsiteX3" fmla="*/ 0 w 785759"/>
              <a:gd name="connsiteY3" fmla="*/ 471455 h 471455"/>
              <a:gd name="connsiteX4" fmla="*/ 0 w 785759"/>
              <a:gd name="connsiteY4" fmla="*/ 0 h 4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59" h="471455">
                <a:moveTo>
                  <a:pt x="0" y="0"/>
                </a:moveTo>
                <a:lnTo>
                  <a:pt x="785759" y="0"/>
                </a:lnTo>
                <a:lnTo>
                  <a:pt x="785759" y="471455"/>
                </a:lnTo>
                <a:lnTo>
                  <a:pt x="0" y="471455"/>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900" b="1" dirty="0">
                <a:solidFill>
                  <a:prstClr val="white"/>
                </a:solidFill>
                <a:latin typeface="+mj-lt"/>
              </a:rPr>
              <a:t>Kompetens</a:t>
            </a:r>
          </a:p>
        </p:txBody>
      </p:sp>
      <p:sp>
        <p:nvSpPr>
          <p:cNvPr id="22" name="Frihandsfigur: Form 21"/>
          <p:cNvSpPr/>
          <p:nvPr/>
        </p:nvSpPr>
        <p:spPr>
          <a:xfrm>
            <a:off x="9253356" y="2857049"/>
            <a:ext cx="943109" cy="560208"/>
          </a:xfrm>
          <a:custGeom>
            <a:avLst/>
            <a:gdLst>
              <a:gd name="connsiteX0" fmla="*/ 0 w 785759"/>
              <a:gd name="connsiteY0" fmla="*/ 0 h 471455"/>
              <a:gd name="connsiteX1" fmla="*/ 785759 w 785759"/>
              <a:gd name="connsiteY1" fmla="*/ 0 h 471455"/>
              <a:gd name="connsiteX2" fmla="*/ 785759 w 785759"/>
              <a:gd name="connsiteY2" fmla="*/ 471455 h 471455"/>
              <a:gd name="connsiteX3" fmla="*/ 0 w 785759"/>
              <a:gd name="connsiteY3" fmla="*/ 471455 h 471455"/>
              <a:gd name="connsiteX4" fmla="*/ 0 w 785759"/>
              <a:gd name="connsiteY4" fmla="*/ 0 h 4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59" h="471455">
                <a:moveTo>
                  <a:pt x="0" y="0"/>
                </a:moveTo>
                <a:lnTo>
                  <a:pt x="785759" y="0"/>
                </a:lnTo>
                <a:lnTo>
                  <a:pt x="785759" y="471455"/>
                </a:lnTo>
                <a:lnTo>
                  <a:pt x="0" y="471455"/>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900" b="1" dirty="0">
                <a:solidFill>
                  <a:prstClr val="white"/>
                </a:solidFill>
                <a:latin typeface="+mj-lt"/>
              </a:rPr>
              <a:t>Yrkesroller</a:t>
            </a:r>
          </a:p>
        </p:txBody>
      </p:sp>
      <p:sp>
        <p:nvSpPr>
          <p:cNvPr id="23" name="Frihandsfigur: Form 22"/>
          <p:cNvSpPr/>
          <p:nvPr/>
        </p:nvSpPr>
        <p:spPr>
          <a:xfrm>
            <a:off x="2137115" y="3506606"/>
            <a:ext cx="922376" cy="570466"/>
          </a:xfrm>
          <a:custGeom>
            <a:avLst/>
            <a:gdLst>
              <a:gd name="connsiteX0" fmla="*/ 0 w 785759"/>
              <a:gd name="connsiteY0" fmla="*/ 0 h 471455"/>
              <a:gd name="connsiteX1" fmla="*/ 785759 w 785759"/>
              <a:gd name="connsiteY1" fmla="*/ 0 h 471455"/>
              <a:gd name="connsiteX2" fmla="*/ 785759 w 785759"/>
              <a:gd name="connsiteY2" fmla="*/ 471455 h 471455"/>
              <a:gd name="connsiteX3" fmla="*/ 0 w 785759"/>
              <a:gd name="connsiteY3" fmla="*/ 471455 h 471455"/>
              <a:gd name="connsiteX4" fmla="*/ 0 w 785759"/>
              <a:gd name="connsiteY4" fmla="*/ 0 h 4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59" h="471455">
                <a:moveTo>
                  <a:pt x="0" y="0"/>
                </a:moveTo>
                <a:lnTo>
                  <a:pt x="785759" y="0"/>
                </a:lnTo>
                <a:lnTo>
                  <a:pt x="785759" y="471455"/>
                </a:lnTo>
                <a:lnTo>
                  <a:pt x="0" y="471455"/>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900" b="1" dirty="0">
                <a:solidFill>
                  <a:prstClr val="white"/>
                </a:solidFill>
                <a:latin typeface="+mj-lt"/>
              </a:rPr>
              <a:t>Lärande och utveckling</a:t>
            </a:r>
          </a:p>
        </p:txBody>
      </p:sp>
      <p:sp>
        <p:nvSpPr>
          <p:cNvPr id="24" name="Frihandsfigur: Form 23"/>
          <p:cNvSpPr/>
          <p:nvPr/>
        </p:nvSpPr>
        <p:spPr>
          <a:xfrm>
            <a:off x="3152164" y="3506606"/>
            <a:ext cx="934811" cy="556014"/>
          </a:xfrm>
          <a:custGeom>
            <a:avLst/>
            <a:gdLst>
              <a:gd name="connsiteX0" fmla="*/ 0 w 785759"/>
              <a:gd name="connsiteY0" fmla="*/ 0 h 471455"/>
              <a:gd name="connsiteX1" fmla="*/ 785759 w 785759"/>
              <a:gd name="connsiteY1" fmla="*/ 0 h 471455"/>
              <a:gd name="connsiteX2" fmla="*/ 785759 w 785759"/>
              <a:gd name="connsiteY2" fmla="*/ 471455 h 471455"/>
              <a:gd name="connsiteX3" fmla="*/ 0 w 785759"/>
              <a:gd name="connsiteY3" fmla="*/ 471455 h 471455"/>
              <a:gd name="connsiteX4" fmla="*/ 0 w 785759"/>
              <a:gd name="connsiteY4" fmla="*/ 0 h 4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59" h="471455">
                <a:moveTo>
                  <a:pt x="0" y="0"/>
                </a:moveTo>
                <a:lnTo>
                  <a:pt x="785759" y="0"/>
                </a:lnTo>
                <a:lnTo>
                  <a:pt x="785759" y="471455"/>
                </a:lnTo>
                <a:lnTo>
                  <a:pt x="0" y="471455"/>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900" b="1" dirty="0">
                <a:solidFill>
                  <a:prstClr val="white"/>
                </a:solidFill>
                <a:latin typeface="+mj-lt"/>
              </a:rPr>
              <a:t>Motivation</a:t>
            </a:r>
          </a:p>
        </p:txBody>
      </p:sp>
      <p:sp>
        <p:nvSpPr>
          <p:cNvPr id="25" name="Frihandsfigur: Form 24"/>
          <p:cNvSpPr/>
          <p:nvPr/>
        </p:nvSpPr>
        <p:spPr>
          <a:xfrm>
            <a:off x="4186058" y="3512231"/>
            <a:ext cx="928050" cy="558240"/>
          </a:xfrm>
          <a:custGeom>
            <a:avLst/>
            <a:gdLst>
              <a:gd name="connsiteX0" fmla="*/ 0 w 785759"/>
              <a:gd name="connsiteY0" fmla="*/ 0 h 471455"/>
              <a:gd name="connsiteX1" fmla="*/ 785759 w 785759"/>
              <a:gd name="connsiteY1" fmla="*/ 0 h 471455"/>
              <a:gd name="connsiteX2" fmla="*/ 785759 w 785759"/>
              <a:gd name="connsiteY2" fmla="*/ 471455 h 471455"/>
              <a:gd name="connsiteX3" fmla="*/ 0 w 785759"/>
              <a:gd name="connsiteY3" fmla="*/ 471455 h 471455"/>
              <a:gd name="connsiteX4" fmla="*/ 0 w 785759"/>
              <a:gd name="connsiteY4" fmla="*/ 0 h 4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59" h="471455">
                <a:moveTo>
                  <a:pt x="0" y="0"/>
                </a:moveTo>
                <a:lnTo>
                  <a:pt x="785759" y="0"/>
                </a:lnTo>
                <a:lnTo>
                  <a:pt x="785759" y="471455"/>
                </a:lnTo>
                <a:lnTo>
                  <a:pt x="0" y="471455"/>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900" b="1" dirty="0">
                <a:solidFill>
                  <a:prstClr val="white"/>
                </a:solidFill>
                <a:latin typeface="+mj-lt"/>
              </a:rPr>
              <a:t>Attityder</a:t>
            </a:r>
          </a:p>
        </p:txBody>
      </p:sp>
      <p:sp>
        <p:nvSpPr>
          <p:cNvPr id="26" name="Frihandsfigur: Form 25"/>
          <p:cNvSpPr/>
          <p:nvPr/>
        </p:nvSpPr>
        <p:spPr>
          <a:xfrm>
            <a:off x="5201579" y="3509620"/>
            <a:ext cx="928050" cy="553001"/>
          </a:xfrm>
          <a:custGeom>
            <a:avLst/>
            <a:gdLst>
              <a:gd name="connsiteX0" fmla="*/ 0 w 785759"/>
              <a:gd name="connsiteY0" fmla="*/ 0 h 471455"/>
              <a:gd name="connsiteX1" fmla="*/ 785759 w 785759"/>
              <a:gd name="connsiteY1" fmla="*/ 0 h 471455"/>
              <a:gd name="connsiteX2" fmla="*/ 785759 w 785759"/>
              <a:gd name="connsiteY2" fmla="*/ 471455 h 471455"/>
              <a:gd name="connsiteX3" fmla="*/ 0 w 785759"/>
              <a:gd name="connsiteY3" fmla="*/ 471455 h 471455"/>
              <a:gd name="connsiteX4" fmla="*/ 0 w 785759"/>
              <a:gd name="connsiteY4" fmla="*/ 0 h 4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59" h="471455">
                <a:moveTo>
                  <a:pt x="0" y="0"/>
                </a:moveTo>
                <a:lnTo>
                  <a:pt x="785759" y="0"/>
                </a:lnTo>
                <a:lnTo>
                  <a:pt x="785759" y="471455"/>
                </a:lnTo>
                <a:lnTo>
                  <a:pt x="0" y="471455"/>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900" b="1" dirty="0">
                <a:solidFill>
                  <a:prstClr val="white"/>
                </a:solidFill>
                <a:latin typeface="+mj-lt"/>
              </a:rPr>
              <a:t>Arbetets värde</a:t>
            </a:r>
          </a:p>
        </p:txBody>
      </p:sp>
      <p:sp>
        <p:nvSpPr>
          <p:cNvPr id="27" name="Frihandsfigur: Form 26"/>
          <p:cNvSpPr/>
          <p:nvPr/>
        </p:nvSpPr>
        <p:spPr>
          <a:xfrm>
            <a:off x="6217101" y="3501909"/>
            <a:ext cx="937627" cy="560713"/>
          </a:xfrm>
          <a:custGeom>
            <a:avLst/>
            <a:gdLst>
              <a:gd name="connsiteX0" fmla="*/ 0 w 785759"/>
              <a:gd name="connsiteY0" fmla="*/ 0 h 471455"/>
              <a:gd name="connsiteX1" fmla="*/ 785759 w 785759"/>
              <a:gd name="connsiteY1" fmla="*/ 0 h 471455"/>
              <a:gd name="connsiteX2" fmla="*/ 785759 w 785759"/>
              <a:gd name="connsiteY2" fmla="*/ 471455 h 471455"/>
              <a:gd name="connsiteX3" fmla="*/ 0 w 785759"/>
              <a:gd name="connsiteY3" fmla="*/ 471455 h 471455"/>
              <a:gd name="connsiteX4" fmla="*/ 0 w 785759"/>
              <a:gd name="connsiteY4" fmla="*/ 0 h 4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59" h="471455">
                <a:moveTo>
                  <a:pt x="0" y="0"/>
                </a:moveTo>
                <a:lnTo>
                  <a:pt x="785759" y="0"/>
                </a:lnTo>
                <a:lnTo>
                  <a:pt x="785759" y="471455"/>
                </a:lnTo>
                <a:lnTo>
                  <a:pt x="0" y="471455"/>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900" b="1" dirty="0">
                <a:solidFill>
                  <a:prstClr val="white"/>
                </a:solidFill>
                <a:latin typeface="+mj-lt"/>
              </a:rPr>
              <a:t>Relationer på arbetsplatsen</a:t>
            </a:r>
          </a:p>
        </p:txBody>
      </p:sp>
      <p:sp>
        <p:nvSpPr>
          <p:cNvPr id="28" name="Frihandsfigur: Form 27"/>
          <p:cNvSpPr/>
          <p:nvPr/>
        </p:nvSpPr>
        <p:spPr>
          <a:xfrm>
            <a:off x="7223234" y="3509620"/>
            <a:ext cx="941190" cy="546520"/>
          </a:xfrm>
          <a:custGeom>
            <a:avLst/>
            <a:gdLst>
              <a:gd name="connsiteX0" fmla="*/ 0 w 785759"/>
              <a:gd name="connsiteY0" fmla="*/ 0 h 471455"/>
              <a:gd name="connsiteX1" fmla="*/ 785759 w 785759"/>
              <a:gd name="connsiteY1" fmla="*/ 0 h 471455"/>
              <a:gd name="connsiteX2" fmla="*/ 785759 w 785759"/>
              <a:gd name="connsiteY2" fmla="*/ 471455 h 471455"/>
              <a:gd name="connsiteX3" fmla="*/ 0 w 785759"/>
              <a:gd name="connsiteY3" fmla="*/ 471455 h 471455"/>
              <a:gd name="connsiteX4" fmla="*/ 0 w 785759"/>
              <a:gd name="connsiteY4" fmla="*/ 0 h 4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59" h="471455">
                <a:moveTo>
                  <a:pt x="0" y="0"/>
                </a:moveTo>
                <a:lnTo>
                  <a:pt x="785759" y="0"/>
                </a:lnTo>
                <a:lnTo>
                  <a:pt x="785759" y="471455"/>
                </a:lnTo>
                <a:lnTo>
                  <a:pt x="0" y="471455"/>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900" b="1" dirty="0">
                <a:solidFill>
                  <a:prstClr val="white"/>
                </a:solidFill>
                <a:latin typeface="+mj-lt"/>
              </a:rPr>
              <a:t>Styrning</a:t>
            </a:r>
          </a:p>
        </p:txBody>
      </p:sp>
      <p:sp>
        <p:nvSpPr>
          <p:cNvPr id="29" name="Frihandsfigur: Form 28"/>
          <p:cNvSpPr/>
          <p:nvPr/>
        </p:nvSpPr>
        <p:spPr>
          <a:xfrm>
            <a:off x="8249202" y="3512232"/>
            <a:ext cx="931891" cy="547211"/>
          </a:xfrm>
          <a:custGeom>
            <a:avLst/>
            <a:gdLst>
              <a:gd name="connsiteX0" fmla="*/ 0 w 785759"/>
              <a:gd name="connsiteY0" fmla="*/ 0 h 471455"/>
              <a:gd name="connsiteX1" fmla="*/ 785759 w 785759"/>
              <a:gd name="connsiteY1" fmla="*/ 0 h 471455"/>
              <a:gd name="connsiteX2" fmla="*/ 785759 w 785759"/>
              <a:gd name="connsiteY2" fmla="*/ 471455 h 471455"/>
              <a:gd name="connsiteX3" fmla="*/ 0 w 785759"/>
              <a:gd name="connsiteY3" fmla="*/ 471455 h 471455"/>
              <a:gd name="connsiteX4" fmla="*/ 0 w 785759"/>
              <a:gd name="connsiteY4" fmla="*/ 0 h 4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59" h="471455">
                <a:moveTo>
                  <a:pt x="0" y="0"/>
                </a:moveTo>
                <a:lnTo>
                  <a:pt x="785759" y="0"/>
                </a:lnTo>
                <a:lnTo>
                  <a:pt x="785759" y="471455"/>
                </a:lnTo>
                <a:lnTo>
                  <a:pt x="0" y="471455"/>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900" b="1" dirty="0">
                <a:solidFill>
                  <a:prstClr val="white"/>
                </a:solidFill>
                <a:latin typeface="+mj-lt"/>
              </a:rPr>
              <a:t>Ledarskap</a:t>
            </a:r>
          </a:p>
        </p:txBody>
      </p:sp>
      <p:sp>
        <p:nvSpPr>
          <p:cNvPr id="30" name="Frihandsfigur: Form 29"/>
          <p:cNvSpPr/>
          <p:nvPr/>
        </p:nvSpPr>
        <p:spPr>
          <a:xfrm>
            <a:off x="9253356" y="3502097"/>
            <a:ext cx="943109" cy="560524"/>
          </a:xfrm>
          <a:custGeom>
            <a:avLst/>
            <a:gdLst>
              <a:gd name="connsiteX0" fmla="*/ 0 w 785759"/>
              <a:gd name="connsiteY0" fmla="*/ 0 h 471455"/>
              <a:gd name="connsiteX1" fmla="*/ 785759 w 785759"/>
              <a:gd name="connsiteY1" fmla="*/ 0 h 471455"/>
              <a:gd name="connsiteX2" fmla="*/ 785759 w 785759"/>
              <a:gd name="connsiteY2" fmla="*/ 471455 h 471455"/>
              <a:gd name="connsiteX3" fmla="*/ 0 w 785759"/>
              <a:gd name="connsiteY3" fmla="*/ 471455 h 471455"/>
              <a:gd name="connsiteX4" fmla="*/ 0 w 785759"/>
              <a:gd name="connsiteY4" fmla="*/ 0 h 4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59" h="471455">
                <a:moveTo>
                  <a:pt x="0" y="0"/>
                </a:moveTo>
                <a:lnTo>
                  <a:pt x="785759" y="0"/>
                </a:lnTo>
                <a:lnTo>
                  <a:pt x="785759" y="471455"/>
                </a:lnTo>
                <a:lnTo>
                  <a:pt x="0" y="471455"/>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900" b="1" dirty="0">
                <a:solidFill>
                  <a:prstClr val="white"/>
                </a:solidFill>
                <a:latin typeface="+mj-lt"/>
              </a:rPr>
              <a:t>Organisations-former</a:t>
            </a:r>
          </a:p>
        </p:txBody>
      </p:sp>
      <p:sp>
        <p:nvSpPr>
          <p:cNvPr id="31" name="Frihandsfigur: Form 30"/>
          <p:cNvSpPr/>
          <p:nvPr/>
        </p:nvSpPr>
        <p:spPr>
          <a:xfrm>
            <a:off x="2137115" y="4162578"/>
            <a:ext cx="922377" cy="544357"/>
          </a:xfrm>
          <a:custGeom>
            <a:avLst/>
            <a:gdLst>
              <a:gd name="connsiteX0" fmla="*/ 0 w 785759"/>
              <a:gd name="connsiteY0" fmla="*/ 0 h 471455"/>
              <a:gd name="connsiteX1" fmla="*/ 785759 w 785759"/>
              <a:gd name="connsiteY1" fmla="*/ 0 h 471455"/>
              <a:gd name="connsiteX2" fmla="*/ 785759 w 785759"/>
              <a:gd name="connsiteY2" fmla="*/ 471455 h 471455"/>
              <a:gd name="connsiteX3" fmla="*/ 0 w 785759"/>
              <a:gd name="connsiteY3" fmla="*/ 471455 h 471455"/>
              <a:gd name="connsiteX4" fmla="*/ 0 w 785759"/>
              <a:gd name="connsiteY4" fmla="*/ 0 h 4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59" h="471455">
                <a:moveTo>
                  <a:pt x="0" y="0"/>
                </a:moveTo>
                <a:lnTo>
                  <a:pt x="785759" y="0"/>
                </a:lnTo>
                <a:lnTo>
                  <a:pt x="785759" y="471455"/>
                </a:lnTo>
                <a:lnTo>
                  <a:pt x="0" y="471455"/>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900" b="1" dirty="0">
                <a:solidFill>
                  <a:prstClr val="white"/>
                </a:solidFill>
                <a:latin typeface="+mj-lt"/>
              </a:rPr>
              <a:t>Inflytande</a:t>
            </a:r>
          </a:p>
        </p:txBody>
      </p:sp>
      <p:sp>
        <p:nvSpPr>
          <p:cNvPr id="32" name="Frihandsfigur: Form 31"/>
          <p:cNvSpPr/>
          <p:nvPr/>
        </p:nvSpPr>
        <p:spPr>
          <a:xfrm>
            <a:off x="3165642" y="4162578"/>
            <a:ext cx="913212" cy="544357"/>
          </a:xfrm>
          <a:custGeom>
            <a:avLst/>
            <a:gdLst>
              <a:gd name="connsiteX0" fmla="*/ 0 w 785759"/>
              <a:gd name="connsiteY0" fmla="*/ 0 h 471455"/>
              <a:gd name="connsiteX1" fmla="*/ 785759 w 785759"/>
              <a:gd name="connsiteY1" fmla="*/ 0 h 471455"/>
              <a:gd name="connsiteX2" fmla="*/ 785759 w 785759"/>
              <a:gd name="connsiteY2" fmla="*/ 471455 h 471455"/>
              <a:gd name="connsiteX3" fmla="*/ 0 w 785759"/>
              <a:gd name="connsiteY3" fmla="*/ 471455 h 471455"/>
              <a:gd name="connsiteX4" fmla="*/ 0 w 785759"/>
              <a:gd name="connsiteY4" fmla="*/ 0 h 4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59" h="471455">
                <a:moveTo>
                  <a:pt x="0" y="0"/>
                </a:moveTo>
                <a:lnTo>
                  <a:pt x="785759" y="0"/>
                </a:lnTo>
                <a:lnTo>
                  <a:pt x="785759" y="471455"/>
                </a:lnTo>
                <a:lnTo>
                  <a:pt x="0" y="471455"/>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900" b="1" dirty="0">
                <a:solidFill>
                  <a:prstClr val="white"/>
                </a:solidFill>
                <a:latin typeface="+mj-lt"/>
              </a:rPr>
              <a:t>Delaktighet</a:t>
            </a:r>
          </a:p>
        </p:txBody>
      </p:sp>
      <p:sp>
        <p:nvSpPr>
          <p:cNvPr id="33" name="Frihandsfigur: Form 32"/>
          <p:cNvSpPr/>
          <p:nvPr/>
        </p:nvSpPr>
        <p:spPr>
          <a:xfrm>
            <a:off x="4180149" y="4154686"/>
            <a:ext cx="926960" cy="552248"/>
          </a:xfrm>
          <a:custGeom>
            <a:avLst/>
            <a:gdLst>
              <a:gd name="connsiteX0" fmla="*/ 0 w 785759"/>
              <a:gd name="connsiteY0" fmla="*/ 0 h 471455"/>
              <a:gd name="connsiteX1" fmla="*/ 785759 w 785759"/>
              <a:gd name="connsiteY1" fmla="*/ 0 h 471455"/>
              <a:gd name="connsiteX2" fmla="*/ 785759 w 785759"/>
              <a:gd name="connsiteY2" fmla="*/ 471455 h 471455"/>
              <a:gd name="connsiteX3" fmla="*/ 0 w 785759"/>
              <a:gd name="connsiteY3" fmla="*/ 471455 h 471455"/>
              <a:gd name="connsiteX4" fmla="*/ 0 w 785759"/>
              <a:gd name="connsiteY4" fmla="*/ 0 h 4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59" h="471455">
                <a:moveTo>
                  <a:pt x="0" y="0"/>
                </a:moveTo>
                <a:lnTo>
                  <a:pt x="785759" y="0"/>
                </a:lnTo>
                <a:lnTo>
                  <a:pt x="785759" y="471455"/>
                </a:lnTo>
                <a:lnTo>
                  <a:pt x="0" y="471455"/>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900" b="1" dirty="0">
                <a:solidFill>
                  <a:prstClr val="white"/>
                </a:solidFill>
                <a:latin typeface="+mj-lt"/>
              </a:rPr>
              <a:t>Makt</a:t>
            </a:r>
          </a:p>
        </p:txBody>
      </p:sp>
      <p:sp>
        <p:nvSpPr>
          <p:cNvPr id="34" name="Frihandsfigur: Form 33"/>
          <p:cNvSpPr/>
          <p:nvPr/>
        </p:nvSpPr>
        <p:spPr>
          <a:xfrm>
            <a:off x="5198277" y="4154687"/>
            <a:ext cx="932118" cy="552247"/>
          </a:xfrm>
          <a:custGeom>
            <a:avLst/>
            <a:gdLst>
              <a:gd name="connsiteX0" fmla="*/ 0 w 785759"/>
              <a:gd name="connsiteY0" fmla="*/ 0 h 471455"/>
              <a:gd name="connsiteX1" fmla="*/ 785759 w 785759"/>
              <a:gd name="connsiteY1" fmla="*/ 0 h 471455"/>
              <a:gd name="connsiteX2" fmla="*/ 785759 w 785759"/>
              <a:gd name="connsiteY2" fmla="*/ 471455 h 471455"/>
              <a:gd name="connsiteX3" fmla="*/ 0 w 785759"/>
              <a:gd name="connsiteY3" fmla="*/ 471455 h 471455"/>
              <a:gd name="connsiteX4" fmla="*/ 0 w 785759"/>
              <a:gd name="connsiteY4" fmla="*/ 0 h 4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59" h="471455">
                <a:moveTo>
                  <a:pt x="0" y="0"/>
                </a:moveTo>
                <a:lnTo>
                  <a:pt x="785759" y="0"/>
                </a:lnTo>
                <a:lnTo>
                  <a:pt x="785759" y="471455"/>
                </a:lnTo>
                <a:lnTo>
                  <a:pt x="0" y="471455"/>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900" b="1" dirty="0">
                <a:solidFill>
                  <a:prstClr val="white"/>
                </a:solidFill>
                <a:latin typeface="+mj-lt"/>
              </a:rPr>
              <a:t>Genus</a:t>
            </a:r>
          </a:p>
        </p:txBody>
      </p:sp>
      <p:sp>
        <p:nvSpPr>
          <p:cNvPr id="35" name="Frihandsfigur: Form 34"/>
          <p:cNvSpPr/>
          <p:nvPr/>
        </p:nvSpPr>
        <p:spPr>
          <a:xfrm>
            <a:off x="6214174" y="4154686"/>
            <a:ext cx="940553" cy="552247"/>
          </a:xfrm>
          <a:custGeom>
            <a:avLst/>
            <a:gdLst>
              <a:gd name="connsiteX0" fmla="*/ 0 w 785759"/>
              <a:gd name="connsiteY0" fmla="*/ 0 h 471455"/>
              <a:gd name="connsiteX1" fmla="*/ 785759 w 785759"/>
              <a:gd name="connsiteY1" fmla="*/ 0 h 471455"/>
              <a:gd name="connsiteX2" fmla="*/ 785759 w 785759"/>
              <a:gd name="connsiteY2" fmla="*/ 471455 h 471455"/>
              <a:gd name="connsiteX3" fmla="*/ 0 w 785759"/>
              <a:gd name="connsiteY3" fmla="*/ 471455 h 471455"/>
              <a:gd name="connsiteX4" fmla="*/ 0 w 785759"/>
              <a:gd name="connsiteY4" fmla="*/ 0 h 4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59" h="471455">
                <a:moveTo>
                  <a:pt x="0" y="0"/>
                </a:moveTo>
                <a:lnTo>
                  <a:pt x="785759" y="0"/>
                </a:lnTo>
                <a:lnTo>
                  <a:pt x="785759" y="471455"/>
                </a:lnTo>
                <a:lnTo>
                  <a:pt x="0" y="471455"/>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900" b="1" dirty="0">
                <a:solidFill>
                  <a:prstClr val="white"/>
                </a:solidFill>
                <a:latin typeface="+mj-lt"/>
              </a:rPr>
              <a:t>Förändring av arbetsliv</a:t>
            </a:r>
          </a:p>
        </p:txBody>
      </p:sp>
      <p:sp>
        <p:nvSpPr>
          <p:cNvPr id="36" name="Frihandsfigur: Form 35"/>
          <p:cNvSpPr/>
          <p:nvPr/>
        </p:nvSpPr>
        <p:spPr>
          <a:xfrm>
            <a:off x="7233538" y="4162578"/>
            <a:ext cx="928193" cy="544355"/>
          </a:xfrm>
          <a:custGeom>
            <a:avLst/>
            <a:gdLst>
              <a:gd name="connsiteX0" fmla="*/ 0 w 785759"/>
              <a:gd name="connsiteY0" fmla="*/ 0 h 471455"/>
              <a:gd name="connsiteX1" fmla="*/ 785759 w 785759"/>
              <a:gd name="connsiteY1" fmla="*/ 0 h 471455"/>
              <a:gd name="connsiteX2" fmla="*/ 785759 w 785759"/>
              <a:gd name="connsiteY2" fmla="*/ 471455 h 471455"/>
              <a:gd name="connsiteX3" fmla="*/ 0 w 785759"/>
              <a:gd name="connsiteY3" fmla="*/ 471455 h 471455"/>
              <a:gd name="connsiteX4" fmla="*/ 0 w 785759"/>
              <a:gd name="connsiteY4" fmla="*/ 0 h 4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59" h="471455">
                <a:moveTo>
                  <a:pt x="0" y="0"/>
                </a:moveTo>
                <a:lnTo>
                  <a:pt x="785759" y="0"/>
                </a:lnTo>
                <a:lnTo>
                  <a:pt x="785759" y="471455"/>
                </a:lnTo>
                <a:lnTo>
                  <a:pt x="0" y="471455"/>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900" b="1" dirty="0">
                <a:solidFill>
                  <a:prstClr val="white"/>
                </a:solidFill>
                <a:latin typeface="+mj-lt"/>
              </a:rPr>
              <a:t>Förändring av organisation</a:t>
            </a:r>
          </a:p>
        </p:txBody>
      </p:sp>
      <p:sp>
        <p:nvSpPr>
          <p:cNvPr id="37" name="Frihandsfigur: Form 36"/>
          <p:cNvSpPr/>
          <p:nvPr/>
        </p:nvSpPr>
        <p:spPr>
          <a:xfrm>
            <a:off x="8261792" y="4147741"/>
            <a:ext cx="919301" cy="559192"/>
          </a:xfrm>
          <a:custGeom>
            <a:avLst/>
            <a:gdLst>
              <a:gd name="connsiteX0" fmla="*/ 0 w 785759"/>
              <a:gd name="connsiteY0" fmla="*/ 0 h 471455"/>
              <a:gd name="connsiteX1" fmla="*/ 785759 w 785759"/>
              <a:gd name="connsiteY1" fmla="*/ 0 h 471455"/>
              <a:gd name="connsiteX2" fmla="*/ 785759 w 785759"/>
              <a:gd name="connsiteY2" fmla="*/ 471455 h 471455"/>
              <a:gd name="connsiteX3" fmla="*/ 0 w 785759"/>
              <a:gd name="connsiteY3" fmla="*/ 471455 h 471455"/>
              <a:gd name="connsiteX4" fmla="*/ 0 w 785759"/>
              <a:gd name="connsiteY4" fmla="*/ 0 h 4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59" h="471455">
                <a:moveTo>
                  <a:pt x="0" y="0"/>
                </a:moveTo>
                <a:lnTo>
                  <a:pt x="785759" y="0"/>
                </a:lnTo>
                <a:lnTo>
                  <a:pt x="785759" y="471455"/>
                </a:lnTo>
                <a:lnTo>
                  <a:pt x="0" y="471455"/>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900" b="1" dirty="0">
                <a:solidFill>
                  <a:prstClr val="white"/>
                </a:solidFill>
                <a:latin typeface="+mj-lt"/>
              </a:rPr>
              <a:t>Globalisering</a:t>
            </a:r>
          </a:p>
        </p:txBody>
      </p:sp>
      <p:sp>
        <p:nvSpPr>
          <p:cNvPr id="38" name="Frihandsfigur: Form 37"/>
          <p:cNvSpPr/>
          <p:nvPr/>
        </p:nvSpPr>
        <p:spPr>
          <a:xfrm>
            <a:off x="9253355" y="4150920"/>
            <a:ext cx="943110" cy="556014"/>
          </a:xfrm>
          <a:custGeom>
            <a:avLst/>
            <a:gdLst>
              <a:gd name="connsiteX0" fmla="*/ 0 w 785759"/>
              <a:gd name="connsiteY0" fmla="*/ 0 h 471455"/>
              <a:gd name="connsiteX1" fmla="*/ 785759 w 785759"/>
              <a:gd name="connsiteY1" fmla="*/ 0 h 471455"/>
              <a:gd name="connsiteX2" fmla="*/ 785759 w 785759"/>
              <a:gd name="connsiteY2" fmla="*/ 471455 h 471455"/>
              <a:gd name="connsiteX3" fmla="*/ 0 w 785759"/>
              <a:gd name="connsiteY3" fmla="*/ 471455 h 471455"/>
              <a:gd name="connsiteX4" fmla="*/ 0 w 785759"/>
              <a:gd name="connsiteY4" fmla="*/ 0 h 4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59" h="471455">
                <a:moveTo>
                  <a:pt x="0" y="0"/>
                </a:moveTo>
                <a:lnTo>
                  <a:pt x="785759" y="0"/>
                </a:lnTo>
                <a:lnTo>
                  <a:pt x="785759" y="471455"/>
                </a:lnTo>
                <a:lnTo>
                  <a:pt x="0" y="471455"/>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900" b="1" dirty="0">
                <a:solidFill>
                  <a:prstClr val="white"/>
                </a:solidFill>
                <a:latin typeface="+mj-lt"/>
              </a:rPr>
              <a:t>Digitalisering</a:t>
            </a:r>
          </a:p>
        </p:txBody>
      </p:sp>
      <p:sp>
        <p:nvSpPr>
          <p:cNvPr id="39" name="Frihandsfigur: Form 38"/>
          <p:cNvSpPr/>
          <p:nvPr/>
        </p:nvSpPr>
        <p:spPr>
          <a:xfrm>
            <a:off x="2137116" y="4814056"/>
            <a:ext cx="922377" cy="541565"/>
          </a:xfrm>
          <a:custGeom>
            <a:avLst/>
            <a:gdLst>
              <a:gd name="connsiteX0" fmla="*/ 0 w 785759"/>
              <a:gd name="connsiteY0" fmla="*/ 0 h 471455"/>
              <a:gd name="connsiteX1" fmla="*/ 785759 w 785759"/>
              <a:gd name="connsiteY1" fmla="*/ 0 h 471455"/>
              <a:gd name="connsiteX2" fmla="*/ 785759 w 785759"/>
              <a:gd name="connsiteY2" fmla="*/ 471455 h 471455"/>
              <a:gd name="connsiteX3" fmla="*/ 0 w 785759"/>
              <a:gd name="connsiteY3" fmla="*/ 471455 h 471455"/>
              <a:gd name="connsiteX4" fmla="*/ 0 w 785759"/>
              <a:gd name="connsiteY4" fmla="*/ 0 h 4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59" h="471455">
                <a:moveTo>
                  <a:pt x="0" y="0"/>
                </a:moveTo>
                <a:lnTo>
                  <a:pt x="785759" y="0"/>
                </a:lnTo>
                <a:lnTo>
                  <a:pt x="785759" y="471455"/>
                </a:lnTo>
                <a:lnTo>
                  <a:pt x="0" y="471455"/>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900" b="1" dirty="0">
                <a:solidFill>
                  <a:prstClr val="white"/>
                </a:solidFill>
                <a:latin typeface="+mj-lt"/>
              </a:rPr>
              <a:t>Arbetsrelaterad psykisk ohälsa</a:t>
            </a:r>
          </a:p>
        </p:txBody>
      </p:sp>
      <p:sp>
        <p:nvSpPr>
          <p:cNvPr id="40" name="Frihandsfigur: Form 39"/>
          <p:cNvSpPr/>
          <p:nvPr/>
        </p:nvSpPr>
        <p:spPr>
          <a:xfrm>
            <a:off x="3152164" y="4817744"/>
            <a:ext cx="935585" cy="537877"/>
          </a:xfrm>
          <a:custGeom>
            <a:avLst/>
            <a:gdLst>
              <a:gd name="connsiteX0" fmla="*/ 0 w 785759"/>
              <a:gd name="connsiteY0" fmla="*/ 0 h 471455"/>
              <a:gd name="connsiteX1" fmla="*/ 785759 w 785759"/>
              <a:gd name="connsiteY1" fmla="*/ 0 h 471455"/>
              <a:gd name="connsiteX2" fmla="*/ 785759 w 785759"/>
              <a:gd name="connsiteY2" fmla="*/ 471455 h 471455"/>
              <a:gd name="connsiteX3" fmla="*/ 0 w 785759"/>
              <a:gd name="connsiteY3" fmla="*/ 471455 h 471455"/>
              <a:gd name="connsiteX4" fmla="*/ 0 w 785759"/>
              <a:gd name="connsiteY4" fmla="*/ 0 h 4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59" h="471455">
                <a:moveTo>
                  <a:pt x="0" y="0"/>
                </a:moveTo>
                <a:lnTo>
                  <a:pt x="785759" y="0"/>
                </a:lnTo>
                <a:lnTo>
                  <a:pt x="785759" y="471455"/>
                </a:lnTo>
                <a:lnTo>
                  <a:pt x="0" y="471455"/>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900" b="1" dirty="0">
                <a:solidFill>
                  <a:prstClr val="white"/>
                </a:solidFill>
                <a:latin typeface="+mj-lt"/>
              </a:rPr>
              <a:t>Kemiska hälsorisker </a:t>
            </a:r>
            <a:br>
              <a:rPr lang="sv-SE" sz="900" b="1" dirty="0">
                <a:solidFill>
                  <a:prstClr val="white"/>
                </a:solidFill>
                <a:latin typeface="+mj-lt"/>
              </a:rPr>
            </a:br>
            <a:r>
              <a:rPr lang="sv-SE" sz="900" b="1" dirty="0">
                <a:solidFill>
                  <a:prstClr val="white"/>
                </a:solidFill>
                <a:latin typeface="+mj-lt"/>
              </a:rPr>
              <a:t>i arbetet</a:t>
            </a:r>
          </a:p>
        </p:txBody>
      </p:sp>
      <p:sp>
        <p:nvSpPr>
          <p:cNvPr id="41" name="Frihandsfigur: Form 40"/>
          <p:cNvSpPr/>
          <p:nvPr/>
        </p:nvSpPr>
        <p:spPr>
          <a:xfrm>
            <a:off x="4171526" y="4817744"/>
            <a:ext cx="935585" cy="537877"/>
          </a:xfrm>
          <a:custGeom>
            <a:avLst/>
            <a:gdLst>
              <a:gd name="connsiteX0" fmla="*/ 0 w 785759"/>
              <a:gd name="connsiteY0" fmla="*/ 0 h 471455"/>
              <a:gd name="connsiteX1" fmla="*/ 785759 w 785759"/>
              <a:gd name="connsiteY1" fmla="*/ 0 h 471455"/>
              <a:gd name="connsiteX2" fmla="*/ 785759 w 785759"/>
              <a:gd name="connsiteY2" fmla="*/ 471455 h 471455"/>
              <a:gd name="connsiteX3" fmla="*/ 0 w 785759"/>
              <a:gd name="connsiteY3" fmla="*/ 471455 h 471455"/>
              <a:gd name="connsiteX4" fmla="*/ 0 w 785759"/>
              <a:gd name="connsiteY4" fmla="*/ 0 h 4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59" h="471455">
                <a:moveTo>
                  <a:pt x="0" y="0"/>
                </a:moveTo>
                <a:lnTo>
                  <a:pt x="785759" y="0"/>
                </a:lnTo>
                <a:lnTo>
                  <a:pt x="785759" y="471455"/>
                </a:lnTo>
                <a:lnTo>
                  <a:pt x="0" y="471455"/>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900" b="1" dirty="0">
                <a:solidFill>
                  <a:prstClr val="white"/>
                </a:solidFill>
                <a:latin typeface="+mj-lt"/>
              </a:rPr>
              <a:t>Fysikaliska hälsorisker i arbetet</a:t>
            </a:r>
          </a:p>
        </p:txBody>
      </p:sp>
      <p:sp>
        <p:nvSpPr>
          <p:cNvPr id="42" name="Frihandsfigur: Form 41"/>
          <p:cNvSpPr/>
          <p:nvPr/>
        </p:nvSpPr>
        <p:spPr>
          <a:xfrm>
            <a:off x="5196313" y="4817744"/>
            <a:ext cx="926693" cy="537877"/>
          </a:xfrm>
          <a:custGeom>
            <a:avLst/>
            <a:gdLst>
              <a:gd name="connsiteX0" fmla="*/ 0 w 785759"/>
              <a:gd name="connsiteY0" fmla="*/ 0 h 471455"/>
              <a:gd name="connsiteX1" fmla="*/ 785759 w 785759"/>
              <a:gd name="connsiteY1" fmla="*/ 0 h 471455"/>
              <a:gd name="connsiteX2" fmla="*/ 785759 w 785759"/>
              <a:gd name="connsiteY2" fmla="*/ 471455 h 471455"/>
              <a:gd name="connsiteX3" fmla="*/ 0 w 785759"/>
              <a:gd name="connsiteY3" fmla="*/ 471455 h 471455"/>
              <a:gd name="connsiteX4" fmla="*/ 0 w 785759"/>
              <a:gd name="connsiteY4" fmla="*/ 0 h 4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59" h="471455">
                <a:moveTo>
                  <a:pt x="0" y="0"/>
                </a:moveTo>
                <a:lnTo>
                  <a:pt x="785759" y="0"/>
                </a:lnTo>
                <a:lnTo>
                  <a:pt x="785759" y="471455"/>
                </a:lnTo>
                <a:lnTo>
                  <a:pt x="0" y="471455"/>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900" b="1" dirty="0">
                <a:solidFill>
                  <a:prstClr val="white"/>
                </a:solidFill>
                <a:latin typeface="+mj-lt"/>
              </a:rPr>
              <a:t>Fysiska belastnings-skador</a:t>
            </a:r>
          </a:p>
        </p:txBody>
      </p:sp>
      <p:sp>
        <p:nvSpPr>
          <p:cNvPr id="43" name="Frihandsfigur: Form 42"/>
          <p:cNvSpPr/>
          <p:nvPr/>
        </p:nvSpPr>
        <p:spPr>
          <a:xfrm>
            <a:off x="6215676" y="4813120"/>
            <a:ext cx="939052" cy="537877"/>
          </a:xfrm>
          <a:custGeom>
            <a:avLst/>
            <a:gdLst>
              <a:gd name="connsiteX0" fmla="*/ 0 w 785759"/>
              <a:gd name="connsiteY0" fmla="*/ 0 h 471455"/>
              <a:gd name="connsiteX1" fmla="*/ 785759 w 785759"/>
              <a:gd name="connsiteY1" fmla="*/ 0 h 471455"/>
              <a:gd name="connsiteX2" fmla="*/ 785759 w 785759"/>
              <a:gd name="connsiteY2" fmla="*/ 471455 h 471455"/>
              <a:gd name="connsiteX3" fmla="*/ 0 w 785759"/>
              <a:gd name="connsiteY3" fmla="*/ 471455 h 471455"/>
              <a:gd name="connsiteX4" fmla="*/ 0 w 785759"/>
              <a:gd name="connsiteY4" fmla="*/ 0 h 4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59" h="471455">
                <a:moveTo>
                  <a:pt x="0" y="0"/>
                </a:moveTo>
                <a:lnTo>
                  <a:pt x="785759" y="0"/>
                </a:lnTo>
                <a:lnTo>
                  <a:pt x="785759" y="471455"/>
                </a:lnTo>
                <a:lnTo>
                  <a:pt x="0" y="471455"/>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900" b="1" dirty="0">
                <a:solidFill>
                  <a:prstClr val="white"/>
                </a:solidFill>
                <a:latin typeface="+mj-lt"/>
              </a:rPr>
              <a:t>Rehabilitering</a:t>
            </a:r>
          </a:p>
        </p:txBody>
      </p:sp>
      <p:sp>
        <p:nvSpPr>
          <p:cNvPr id="44" name="Frihandsfigur: Form 43"/>
          <p:cNvSpPr/>
          <p:nvPr/>
        </p:nvSpPr>
        <p:spPr>
          <a:xfrm>
            <a:off x="7233538" y="4817743"/>
            <a:ext cx="935585" cy="528628"/>
          </a:xfrm>
          <a:custGeom>
            <a:avLst/>
            <a:gdLst>
              <a:gd name="connsiteX0" fmla="*/ 0 w 785759"/>
              <a:gd name="connsiteY0" fmla="*/ 0 h 471455"/>
              <a:gd name="connsiteX1" fmla="*/ 785759 w 785759"/>
              <a:gd name="connsiteY1" fmla="*/ 0 h 471455"/>
              <a:gd name="connsiteX2" fmla="*/ 785759 w 785759"/>
              <a:gd name="connsiteY2" fmla="*/ 471455 h 471455"/>
              <a:gd name="connsiteX3" fmla="*/ 0 w 785759"/>
              <a:gd name="connsiteY3" fmla="*/ 471455 h 471455"/>
              <a:gd name="connsiteX4" fmla="*/ 0 w 785759"/>
              <a:gd name="connsiteY4" fmla="*/ 0 h 4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59" h="471455">
                <a:moveTo>
                  <a:pt x="0" y="0"/>
                </a:moveTo>
                <a:lnTo>
                  <a:pt x="785759" y="0"/>
                </a:lnTo>
                <a:lnTo>
                  <a:pt x="785759" y="471455"/>
                </a:lnTo>
                <a:lnTo>
                  <a:pt x="0" y="471455"/>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900" b="1" dirty="0">
                <a:solidFill>
                  <a:prstClr val="white"/>
                </a:solidFill>
                <a:latin typeface="+mj-lt"/>
              </a:rPr>
              <a:t>Arbets-relaterade psykosociala riskfaktorer</a:t>
            </a:r>
          </a:p>
        </p:txBody>
      </p:sp>
      <p:sp>
        <p:nvSpPr>
          <p:cNvPr id="45" name="Frihandsfigur: Form 44"/>
          <p:cNvSpPr/>
          <p:nvPr/>
        </p:nvSpPr>
        <p:spPr>
          <a:xfrm>
            <a:off x="8261792" y="4808496"/>
            <a:ext cx="919301" cy="537877"/>
          </a:xfrm>
          <a:custGeom>
            <a:avLst/>
            <a:gdLst>
              <a:gd name="connsiteX0" fmla="*/ 0 w 785759"/>
              <a:gd name="connsiteY0" fmla="*/ 0 h 471455"/>
              <a:gd name="connsiteX1" fmla="*/ 785759 w 785759"/>
              <a:gd name="connsiteY1" fmla="*/ 0 h 471455"/>
              <a:gd name="connsiteX2" fmla="*/ 785759 w 785759"/>
              <a:gd name="connsiteY2" fmla="*/ 471455 h 471455"/>
              <a:gd name="connsiteX3" fmla="*/ 0 w 785759"/>
              <a:gd name="connsiteY3" fmla="*/ 471455 h 471455"/>
              <a:gd name="connsiteX4" fmla="*/ 0 w 785759"/>
              <a:gd name="connsiteY4" fmla="*/ 0 h 4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59" h="471455">
                <a:moveTo>
                  <a:pt x="0" y="0"/>
                </a:moveTo>
                <a:lnTo>
                  <a:pt x="785759" y="0"/>
                </a:lnTo>
                <a:lnTo>
                  <a:pt x="785759" y="471455"/>
                </a:lnTo>
                <a:lnTo>
                  <a:pt x="0" y="471455"/>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900" b="1" dirty="0">
                <a:solidFill>
                  <a:prstClr val="white"/>
                </a:solidFill>
                <a:latin typeface="+mj-lt"/>
              </a:rPr>
              <a:t>Förebyggande insatser</a:t>
            </a:r>
          </a:p>
        </p:txBody>
      </p:sp>
      <p:sp>
        <p:nvSpPr>
          <p:cNvPr id="46" name="Frihandsfigur: Form 45"/>
          <p:cNvSpPr/>
          <p:nvPr/>
        </p:nvSpPr>
        <p:spPr>
          <a:xfrm>
            <a:off x="9268429" y="4808495"/>
            <a:ext cx="935585" cy="537877"/>
          </a:xfrm>
          <a:custGeom>
            <a:avLst/>
            <a:gdLst>
              <a:gd name="connsiteX0" fmla="*/ 0 w 785759"/>
              <a:gd name="connsiteY0" fmla="*/ 0 h 471455"/>
              <a:gd name="connsiteX1" fmla="*/ 785759 w 785759"/>
              <a:gd name="connsiteY1" fmla="*/ 0 h 471455"/>
              <a:gd name="connsiteX2" fmla="*/ 785759 w 785759"/>
              <a:gd name="connsiteY2" fmla="*/ 471455 h 471455"/>
              <a:gd name="connsiteX3" fmla="*/ 0 w 785759"/>
              <a:gd name="connsiteY3" fmla="*/ 471455 h 471455"/>
              <a:gd name="connsiteX4" fmla="*/ 0 w 785759"/>
              <a:gd name="connsiteY4" fmla="*/ 0 h 4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59" h="471455">
                <a:moveTo>
                  <a:pt x="0" y="0"/>
                </a:moveTo>
                <a:lnTo>
                  <a:pt x="785759" y="0"/>
                </a:lnTo>
                <a:lnTo>
                  <a:pt x="785759" y="471455"/>
                </a:lnTo>
                <a:lnTo>
                  <a:pt x="0" y="471455"/>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900" b="1" dirty="0">
                <a:solidFill>
                  <a:prstClr val="white"/>
                </a:solidFill>
                <a:latin typeface="+mj-lt"/>
              </a:rPr>
              <a:t>Företags-</a:t>
            </a:r>
            <a:br>
              <a:rPr lang="sv-SE" sz="900" b="1" dirty="0">
                <a:solidFill>
                  <a:prstClr val="white"/>
                </a:solidFill>
                <a:latin typeface="+mj-lt"/>
              </a:rPr>
            </a:br>
            <a:r>
              <a:rPr lang="sv-SE" sz="900" b="1" dirty="0">
                <a:solidFill>
                  <a:prstClr val="white"/>
                </a:solidFill>
                <a:latin typeface="+mj-lt"/>
              </a:rPr>
              <a:t>hälsovård</a:t>
            </a:r>
          </a:p>
        </p:txBody>
      </p:sp>
      <p:sp>
        <p:nvSpPr>
          <p:cNvPr id="47" name="Frihandsfigur: Form 46"/>
          <p:cNvSpPr/>
          <p:nvPr/>
        </p:nvSpPr>
        <p:spPr>
          <a:xfrm>
            <a:off x="2132800" y="5459080"/>
            <a:ext cx="926692" cy="540584"/>
          </a:xfrm>
          <a:custGeom>
            <a:avLst/>
            <a:gdLst>
              <a:gd name="connsiteX0" fmla="*/ 0 w 785759"/>
              <a:gd name="connsiteY0" fmla="*/ 0 h 471455"/>
              <a:gd name="connsiteX1" fmla="*/ 785759 w 785759"/>
              <a:gd name="connsiteY1" fmla="*/ 0 h 471455"/>
              <a:gd name="connsiteX2" fmla="*/ 785759 w 785759"/>
              <a:gd name="connsiteY2" fmla="*/ 471455 h 471455"/>
              <a:gd name="connsiteX3" fmla="*/ 0 w 785759"/>
              <a:gd name="connsiteY3" fmla="*/ 471455 h 471455"/>
              <a:gd name="connsiteX4" fmla="*/ 0 w 785759"/>
              <a:gd name="connsiteY4" fmla="*/ 0 h 4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59" h="471455">
                <a:moveTo>
                  <a:pt x="0" y="0"/>
                </a:moveTo>
                <a:lnTo>
                  <a:pt x="785759" y="0"/>
                </a:lnTo>
                <a:lnTo>
                  <a:pt x="785759" y="471455"/>
                </a:lnTo>
                <a:lnTo>
                  <a:pt x="0" y="471455"/>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900" b="1" dirty="0">
                <a:solidFill>
                  <a:prstClr val="white"/>
                </a:solidFill>
                <a:latin typeface="+mj-lt"/>
              </a:rPr>
              <a:t>Säkerhet</a:t>
            </a:r>
          </a:p>
        </p:txBody>
      </p:sp>
      <p:sp>
        <p:nvSpPr>
          <p:cNvPr id="48" name="Frihandsfigur: Form 47"/>
          <p:cNvSpPr/>
          <p:nvPr/>
        </p:nvSpPr>
        <p:spPr>
          <a:xfrm>
            <a:off x="3152164" y="5450912"/>
            <a:ext cx="934811" cy="553395"/>
          </a:xfrm>
          <a:custGeom>
            <a:avLst/>
            <a:gdLst>
              <a:gd name="connsiteX0" fmla="*/ 0 w 785759"/>
              <a:gd name="connsiteY0" fmla="*/ 0 h 471455"/>
              <a:gd name="connsiteX1" fmla="*/ 785759 w 785759"/>
              <a:gd name="connsiteY1" fmla="*/ 0 h 471455"/>
              <a:gd name="connsiteX2" fmla="*/ 785759 w 785759"/>
              <a:gd name="connsiteY2" fmla="*/ 471455 h 471455"/>
              <a:gd name="connsiteX3" fmla="*/ 0 w 785759"/>
              <a:gd name="connsiteY3" fmla="*/ 471455 h 471455"/>
              <a:gd name="connsiteX4" fmla="*/ 0 w 785759"/>
              <a:gd name="connsiteY4" fmla="*/ 0 h 4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59" h="471455">
                <a:moveTo>
                  <a:pt x="0" y="0"/>
                </a:moveTo>
                <a:lnTo>
                  <a:pt x="785759" y="0"/>
                </a:lnTo>
                <a:lnTo>
                  <a:pt x="785759" y="471455"/>
                </a:lnTo>
                <a:lnTo>
                  <a:pt x="0" y="471455"/>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900" b="1" dirty="0">
                <a:solidFill>
                  <a:prstClr val="white"/>
                </a:solidFill>
                <a:latin typeface="+mj-lt"/>
              </a:rPr>
              <a:t>Våld</a:t>
            </a:r>
          </a:p>
        </p:txBody>
      </p:sp>
      <p:sp>
        <p:nvSpPr>
          <p:cNvPr id="49" name="Frihandsfigur: Form 48"/>
          <p:cNvSpPr/>
          <p:nvPr/>
        </p:nvSpPr>
        <p:spPr>
          <a:xfrm>
            <a:off x="4171525" y="5446270"/>
            <a:ext cx="935584" cy="553395"/>
          </a:xfrm>
          <a:custGeom>
            <a:avLst/>
            <a:gdLst>
              <a:gd name="connsiteX0" fmla="*/ 0 w 785759"/>
              <a:gd name="connsiteY0" fmla="*/ 0 h 471455"/>
              <a:gd name="connsiteX1" fmla="*/ 785759 w 785759"/>
              <a:gd name="connsiteY1" fmla="*/ 0 h 471455"/>
              <a:gd name="connsiteX2" fmla="*/ 785759 w 785759"/>
              <a:gd name="connsiteY2" fmla="*/ 471455 h 471455"/>
              <a:gd name="connsiteX3" fmla="*/ 0 w 785759"/>
              <a:gd name="connsiteY3" fmla="*/ 471455 h 471455"/>
              <a:gd name="connsiteX4" fmla="*/ 0 w 785759"/>
              <a:gd name="connsiteY4" fmla="*/ 0 h 4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59" h="471455">
                <a:moveTo>
                  <a:pt x="0" y="0"/>
                </a:moveTo>
                <a:lnTo>
                  <a:pt x="785759" y="0"/>
                </a:lnTo>
                <a:lnTo>
                  <a:pt x="785759" y="471455"/>
                </a:lnTo>
                <a:lnTo>
                  <a:pt x="0" y="471455"/>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900" b="1" dirty="0">
                <a:solidFill>
                  <a:prstClr val="white"/>
                </a:solidFill>
                <a:latin typeface="+mj-lt"/>
              </a:rPr>
              <a:t>Hot</a:t>
            </a:r>
          </a:p>
        </p:txBody>
      </p:sp>
      <p:sp>
        <p:nvSpPr>
          <p:cNvPr id="50" name="Frihandsfigur: Form 49"/>
          <p:cNvSpPr/>
          <p:nvPr/>
        </p:nvSpPr>
        <p:spPr>
          <a:xfrm>
            <a:off x="2655975" y="6041337"/>
            <a:ext cx="910491" cy="556015"/>
          </a:xfrm>
          <a:custGeom>
            <a:avLst/>
            <a:gdLst>
              <a:gd name="connsiteX0" fmla="*/ 0 w 785759"/>
              <a:gd name="connsiteY0" fmla="*/ 0 h 471455"/>
              <a:gd name="connsiteX1" fmla="*/ 785759 w 785759"/>
              <a:gd name="connsiteY1" fmla="*/ 0 h 471455"/>
              <a:gd name="connsiteX2" fmla="*/ 785759 w 785759"/>
              <a:gd name="connsiteY2" fmla="*/ 471455 h 471455"/>
              <a:gd name="connsiteX3" fmla="*/ 0 w 785759"/>
              <a:gd name="connsiteY3" fmla="*/ 471455 h 471455"/>
              <a:gd name="connsiteX4" fmla="*/ 0 w 785759"/>
              <a:gd name="connsiteY4" fmla="*/ 0 h 4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59" h="471455">
                <a:moveTo>
                  <a:pt x="0" y="0"/>
                </a:moveTo>
                <a:lnTo>
                  <a:pt x="785759" y="0"/>
                </a:lnTo>
                <a:lnTo>
                  <a:pt x="785759" y="471455"/>
                </a:lnTo>
                <a:lnTo>
                  <a:pt x="0" y="471455"/>
                </a:lnTo>
                <a:lnTo>
                  <a:pt x="0" y="0"/>
                </a:lnTo>
                <a:close/>
              </a:path>
            </a:pathLst>
          </a:cu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900" b="1" dirty="0">
                <a:solidFill>
                  <a:prstClr val="black"/>
                </a:solidFill>
                <a:latin typeface="+mj-lt"/>
              </a:rPr>
              <a:t>Obetalt arbete</a:t>
            </a:r>
          </a:p>
        </p:txBody>
      </p:sp>
      <p:sp>
        <p:nvSpPr>
          <p:cNvPr id="53" name="Frihandsfigur: Form 52"/>
          <p:cNvSpPr/>
          <p:nvPr/>
        </p:nvSpPr>
        <p:spPr>
          <a:xfrm>
            <a:off x="3659137" y="6041337"/>
            <a:ext cx="940033" cy="556015"/>
          </a:xfrm>
          <a:custGeom>
            <a:avLst/>
            <a:gdLst>
              <a:gd name="connsiteX0" fmla="*/ 0 w 785759"/>
              <a:gd name="connsiteY0" fmla="*/ 0 h 471455"/>
              <a:gd name="connsiteX1" fmla="*/ 785759 w 785759"/>
              <a:gd name="connsiteY1" fmla="*/ 0 h 471455"/>
              <a:gd name="connsiteX2" fmla="*/ 785759 w 785759"/>
              <a:gd name="connsiteY2" fmla="*/ 471455 h 471455"/>
              <a:gd name="connsiteX3" fmla="*/ 0 w 785759"/>
              <a:gd name="connsiteY3" fmla="*/ 471455 h 471455"/>
              <a:gd name="connsiteX4" fmla="*/ 0 w 785759"/>
              <a:gd name="connsiteY4" fmla="*/ 0 h 4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59" h="471455">
                <a:moveTo>
                  <a:pt x="0" y="0"/>
                </a:moveTo>
                <a:lnTo>
                  <a:pt x="785759" y="0"/>
                </a:lnTo>
                <a:lnTo>
                  <a:pt x="785759" y="471455"/>
                </a:lnTo>
                <a:lnTo>
                  <a:pt x="0" y="471455"/>
                </a:lnTo>
                <a:lnTo>
                  <a:pt x="0" y="0"/>
                </a:lnTo>
                <a:close/>
              </a:path>
            </a:pathLst>
          </a:cu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900" b="1" dirty="0">
                <a:solidFill>
                  <a:prstClr val="black"/>
                </a:solidFill>
                <a:latin typeface="+mj-lt"/>
              </a:rPr>
              <a:t>Entreprenör-skap</a:t>
            </a:r>
          </a:p>
        </p:txBody>
      </p:sp>
      <p:sp>
        <p:nvSpPr>
          <p:cNvPr id="54" name="Frihandsfigur: Form 53"/>
          <p:cNvSpPr/>
          <p:nvPr/>
        </p:nvSpPr>
        <p:spPr>
          <a:xfrm>
            <a:off x="4705337" y="6049185"/>
            <a:ext cx="889122" cy="548166"/>
          </a:xfrm>
          <a:custGeom>
            <a:avLst/>
            <a:gdLst>
              <a:gd name="connsiteX0" fmla="*/ 0 w 785759"/>
              <a:gd name="connsiteY0" fmla="*/ 0 h 471455"/>
              <a:gd name="connsiteX1" fmla="*/ 785759 w 785759"/>
              <a:gd name="connsiteY1" fmla="*/ 0 h 471455"/>
              <a:gd name="connsiteX2" fmla="*/ 785759 w 785759"/>
              <a:gd name="connsiteY2" fmla="*/ 471455 h 471455"/>
              <a:gd name="connsiteX3" fmla="*/ 0 w 785759"/>
              <a:gd name="connsiteY3" fmla="*/ 471455 h 471455"/>
              <a:gd name="connsiteX4" fmla="*/ 0 w 785759"/>
              <a:gd name="connsiteY4" fmla="*/ 0 h 4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59" h="471455">
                <a:moveTo>
                  <a:pt x="0" y="0"/>
                </a:moveTo>
                <a:lnTo>
                  <a:pt x="785759" y="0"/>
                </a:lnTo>
                <a:lnTo>
                  <a:pt x="785759" y="471455"/>
                </a:lnTo>
                <a:lnTo>
                  <a:pt x="0" y="471455"/>
                </a:lnTo>
                <a:lnTo>
                  <a:pt x="0" y="0"/>
                </a:lnTo>
                <a:close/>
              </a:path>
            </a:pathLst>
          </a:cu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900" b="1" dirty="0">
                <a:solidFill>
                  <a:prstClr val="black"/>
                </a:solidFill>
                <a:latin typeface="+mj-lt"/>
              </a:rPr>
              <a:t>Kvalitet</a:t>
            </a:r>
          </a:p>
        </p:txBody>
      </p:sp>
      <p:sp>
        <p:nvSpPr>
          <p:cNvPr id="55" name="Frihandsfigur: Form 54"/>
          <p:cNvSpPr/>
          <p:nvPr/>
        </p:nvSpPr>
        <p:spPr>
          <a:xfrm>
            <a:off x="5703288" y="6049185"/>
            <a:ext cx="934607" cy="548166"/>
          </a:xfrm>
          <a:custGeom>
            <a:avLst/>
            <a:gdLst>
              <a:gd name="connsiteX0" fmla="*/ 0 w 785759"/>
              <a:gd name="connsiteY0" fmla="*/ 0 h 471455"/>
              <a:gd name="connsiteX1" fmla="*/ 785759 w 785759"/>
              <a:gd name="connsiteY1" fmla="*/ 0 h 471455"/>
              <a:gd name="connsiteX2" fmla="*/ 785759 w 785759"/>
              <a:gd name="connsiteY2" fmla="*/ 471455 h 471455"/>
              <a:gd name="connsiteX3" fmla="*/ 0 w 785759"/>
              <a:gd name="connsiteY3" fmla="*/ 471455 h 471455"/>
              <a:gd name="connsiteX4" fmla="*/ 0 w 785759"/>
              <a:gd name="connsiteY4" fmla="*/ 0 h 4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59" h="471455">
                <a:moveTo>
                  <a:pt x="0" y="0"/>
                </a:moveTo>
                <a:lnTo>
                  <a:pt x="785759" y="0"/>
                </a:lnTo>
                <a:lnTo>
                  <a:pt x="785759" y="471455"/>
                </a:lnTo>
                <a:lnTo>
                  <a:pt x="0" y="471455"/>
                </a:lnTo>
                <a:lnTo>
                  <a:pt x="0" y="0"/>
                </a:lnTo>
                <a:close/>
              </a:path>
            </a:pathLst>
          </a:cu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900" b="1" dirty="0">
                <a:solidFill>
                  <a:prstClr val="black"/>
                </a:solidFill>
                <a:latin typeface="+mj-lt"/>
              </a:rPr>
              <a:t>Arbetstid</a:t>
            </a:r>
          </a:p>
        </p:txBody>
      </p:sp>
      <p:sp>
        <p:nvSpPr>
          <p:cNvPr id="56" name="Frihandsfigur: Form 55"/>
          <p:cNvSpPr/>
          <p:nvPr/>
        </p:nvSpPr>
        <p:spPr>
          <a:xfrm>
            <a:off x="6745081" y="6059587"/>
            <a:ext cx="912177" cy="537765"/>
          </a:xfrm>
          <a:custGeom>
            <a:avLst/>
            <a:gdLst>
              <a:gd name="connsiteX0" fmla="*/ 0 w 785759"/>
              <a:gd name="connsiteY0" fmla="*/ 0 h 471455"/>
              <a:gd name="connsiteX1" fmla="*/ 785759 w 785759"/>
              <a:gd name="connsiteY1" fmla="*/ 0 h 471455"/>
              <a:gd name="connsiteX2" fmla="*/ 785759 w 785759"/>
              <a:gd name="connsiteY2" fmla="*/ 471455 h 471455"/>
              <a:gd name="connsiteX3" fmla="*/ 0 w 785759"/>
              <a:gd name="connsiteY3" fmla="*/ 471455 h 471455"/>
              <a:gd name="connsiteX4" fmla="*/ 0 w 785759"/>
              <a:gd name="connsiteY4" fmla="*/ 0 h 4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59" h="471455">
                <a:moveTo>
                  <a:pt x="0" y="0"/>
                </a:moveTo>
                <a:lnTo>
                  <a:pt x="785759" y="0"/>
                </a:lnTo>
                <a:lnTo>
                  <a:pt x="785759" y="471455"/>
                </a:lnTo>
                <a:lnTo>
                  <a:pt x="0" y="471455"/>
                </a:lnTo>
                <a:lnTo>
                  <a:pt x="0" y="0"/>
                </a:lnTo>
                <a:close/>
              </a:path>
            </a:pathLst>
          </a:cu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900" b="1" dirty="0">
                <a:solidFill>
                  <a:prstClr val="black"/>
                </a:solidFill>
                <a:latin typeface="+mj-lt"/>
              </a:rPr>
              <a:t>Kund-/Brukarrelation</a:t>
            </a:r>
          </a:p>
        </p:txBody>
      </p:sp>
      <p:sp>
        <p:nvSpPr>
          <p:cNvPr id="57" name="Frihandsfigur: Form 56"/>
          <p:cNvSpPr/>
          <p:nvPr/>
        </p:nvSpPr>
        <p:spPr>
          <a:xfrm>
            <a:off x="7749928" y="6049186"/>
            <a:ext cx="924938" cy="548166"/>
          </a:xfrm>
          <a:custGeom>
            <a:avLst/>
            <a:gdLst>
              <a:gd name="connsiteX0" fmla="*/ 0 w 785759"/>
              <a:gd name="connsiteY0" fmla="*/ 0 h 471455"/>
              <a:gd name="connsiteX1" fmla="*/ 785759 w 785759"/>
              <a:gd name="connsiteY1" fmla="*/ 0 h 471455"/>
              <a:gd name="connsiteX2" fmla="*/ 785759 w 785759"/>
              <a:gd name="connsiteY2" fmla="*/ 471455 h 471455"/>
              <a:gd name="connsiteX3" fmla="*/ 0 w 785759"/>
              <a:gd name="connsiteY3" fmla="*/ 471455 h 471455"/>
              <a:gd name="connsiteX4" fmla="*/ 0 w 785759"/>
              <a:gd name="connsiteY4" fmla="*/ 0 h 4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59" h="471455">
                <a:moveTo>
                  <a:pt x="0" y="0"/>
                </a:moveTo>
                <a:lnTo>
                  <a:pt x="785759" y="0"/>
                </a:lnTo>
                <a:lnTo>
                  <a:pt x="785759" y="471455"/>
                </a:lnTo>
                <a:lnTo>
                  <a:pt x="0" y="471455"/>
                </a:lnTo>
                <a:lnTo>
                  <a:pt x="0" y="0"/>
                </a:lnTo>
                <a:close/>
              </a:path>
            </a:pathLst>
          </a:cu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900" b="1" dirty="0">
                <a:solidFill>
                  <a:prstClr val="black"/>
                </a:solidFill>
                <a:latin typeface="+mj-lt"/>
              </a:rPr>
              <a:t>Miljögifter</a:t>
            </a:r>
          </a:p>
        </p:txBody>
      </p:sp>
      <p:sp>
        <p:nvSpPr>
          <p:cNvPr id="58" name="Frihandsfigur: Form 57"/>
          <p:cNvSpPr/>
          <p:nvPr/>
        </p:nvSpPr>
        <p:spPr>
          <a:xfrm>
            <a:off x="8759621" y="6041337"/>
            <a:ext cx="934608" cy="556015"/>
          </a:xfrm>
          <a:custGeom>
            <a:avLst/>
            <a:gdLst>
              <a:gd name="connsiteX0" fmla="*/ 0 w 785759"/>
              <a:gd name="connsiteY0" fmla="*/ 0 h 471455"/>
              <a:gd name="connsiteX1" fmla="*/ 785759 w 785759"/>
              <a:gd name="connsiteY1" fmla="*/ 0 h 471455"/>
              <a:gd name="connsiteX2" fmla="*/ 785759 w 785759"/>
              <a:gd name="connsiteY2" fmla="*/ 471455 h 471455"/>
              <a:gd name="connsiteX3" fmla="*/ 0 w 785759"/>
              <a:gd name="connsiteY3" fmla="*/ 471455 h 471455"/>
              <a:gd name="connsiteX4" fmla="*/ 0 w 785759"/>
              <a:gd name="connsiteY4" fmla="*/ 0 h 4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59" h="471455">
                <a:moveTo>
                  <a:pt x="0" y="0"/>
                </a:moveTo>
                <a:lnTo>
                  <a:pt x="785759" y="0"/>
                </a:lnTo>
                <a:lnTo>
                  <a:pt x="785759" y="471455"/>
                </a:lnTo>
                <a:lnTo>
                  <a:pt x="0" y="471455"/>
                </a:lnTo>
                <a:lnTo>
                  <a:pt x="0" y="0"/>
                </a:lnTo>
                <a:close/>
              </a:path>
            </a:pathLst>
          </a:cu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900" b="1" dirty="0">
                <a:solidFill>
                  <a:prstClr val="black"/>
                </a:solidFill>
                <a:latin typeface="+mj-lt"/>
              </a:rPr>
              <a:t>Hudexponering</a:t>
            </a:r>
          </a:p>
        </p:txBody>
      </p:sp>
      <p:sp>
        <p:nvSpPr>
          <p:cNvPr id="7" name="Frihandsfigur: Form 6"/>
          <p:cNvSpPr/>
          <p:nvPr/>
        </p:nvSpPr>
        <p:spPr>
          <a:xfrm>
            <a:off x="2137401" y="2204866"/>
            <a:ext cx="920148" cy="544063"/>
          </a:xfrm>
          <a:custGeom>
            <a:avLst/>
            <a:gdLst>
              <a:gd name="connsiteX0" fmla="*/ 0 w 785759"/>
              <a:gd name="connsiteY0" fmla="*/ 0 h 471455"/>
              <a:gd name="connsiteX1" fmla="*/ 785759 w 785759"/>
              <a:gd name="connsiteY1" fmla="*/ 0 h 471455"/>
              <a:gd name="connsiteX2" fmla="*/ 785759 w 785759"/>
              <a:gd name="connsiteY2" fmla="*/ 471455 h 471455"/>
              <a:gd name="connsiteX3" fmla="*/ 0 w 785759"/>
              <a:gd name="connsiteY3" fmla="*/ 471455 h 471455"/>
              <a:gd name="connsiteX4" fmla="*/ 0 w 785759"/>
              <a:gd name="connsiteY4" fmla="*/ 0 h 4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59" h="471455">
                <a:moveTo>
                  <a:pt x="0" y="0"/>
                </a:moveTo>
                <a:lnTo>
                  <a:pt x="785759" y="0"/>
                </a:lnTo>
                <a:lnTo>
                  <a:pt x="785759" y="471455"/>
                </a:lnTo>
                <a:lnTo>
                  <a:pt x="0" y="471455"/>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900" b="1" dirty="0">
                <a:solidFill>
                  <a:prstClr val="white"/>
                </a:solidFill>
                <a:latin typeface="+mj-lt"/>
              </a:rPr>
              <a:t>Arbets-marknadens funktionssätt</a:t>
            </a:r>
          </a:p>
        </p:txBody>
      </p:sp>
      <p:sp>
        <p:nvSpPr>
          <p:cNvPr id="8" name="Frihandsfigur: Form 7"/>
          <p:cNvSpPr/>
          <p:nvPr/>
        </p:nvSpPr>
        <p:spPr>
          <a:xfrm>
            <a:off x="3158690" y="2204865"/>
            <a:ext cx="928284" cy="544063"/>
          </a:xfrm>
          <a:custGeom>
            <a:avLst/>
            <a:gdLst>
              <a:gd name="connsiteX0" fmla="*/ 0 w 785759"/>
              <a:gd name="connsiteY0" fmla="*/ 0 h 471455"/>
              <a:gd name="connsiteX1" fmla="*/ 785759 w 785759"/>
              <a:gd name="connsiteY1" fmla="*/ 0 h 471455"/>
              <a:gd name="connsiteX2" fmla="*/ 785759 w 785759"/>
              <a:gd name="connsiteY2" fmla="*/ 471455 h 471455"/>
              <a:gd name="connsiteX3" fmla="*/ 0 w 785759"/>
              <a:gd name="connsiteY3" fmla="*/ 471455 h 471455"/>
              <a:gd name="connsiteX4" fmla="*/ 0 w 785759"/>
              <a:gd name="connsiteY4" fmla="*/ 0 h 4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59" h="471455">
                <a:moveTo>
                  <a:pt x="0" y="0"/>
                </a:moveTo>
                <a:lnTo>
                  <a:pt x="785759" y="0"/>
                </a:lnTo>
                <a:lnTo>
                  <a:pt x="785759" y="471455"/>
                </a:lnTo>
                <a:lnTo>
                  <a:pt x="0" y="471455"/>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900" b="1" dirty="0">
                <a:solidFill>
                  <a:prstClr val="white"/>
                </a:solidFill>
                <a:latin typeface="+mj-lt"/>
              </a:rPr>
              <a:t>Politik kring arbetsmarknad</a:t>
            </a:r>
          </a:p>
        </p:txBody>
      </p:sp>
      <p:sp>
        <p:nvSpPr>
          <p:cNvPr id="9" name="Frihandsfigur: Form 8"/>
          <p:cNvSpPr/>
          <p:nvPr/>
        </p:nvSpPr>
        <p:spPr>
          <a:xfrm>
            <a:off x="4177731" y="2197302"/>
            <a:ext cx="929378" cy="558913"/>
          </a:xfrm>
          <a:custGeom>
            <a:avLst/>
            <a:gdLst>
              <a:gd name="connsiteX0" fmla="*/ 0 w 785759"/>
              <a:gd name="connsiteY0" fmla="*/ 0 h 471455"/>
              <a:gd name="connsiteX1" fmla="*/ 785759 w 785759"/>
              <a:gd name="connsiteY1" fmla="*/ 0 h 471455"/>
              <a:gd name="connsiteX2" fmla="*/ 785759 w 785759"/>
              <a:gd name="connsiteY2" fmla="*/ 471455 h 471455"/>
              <a:gd name="connsiteX3" fmla="*/ 0 w 785759"/>
              <a:gd name="connsiteY3" fmla="*/ 471455 h 471455"/>
              <a:gd name="connsiteX4" fmla="*/ 0 w 785759"/>
              <a:gd name="connsiteY4" fmla="*/ 0 h 4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59" h="471455">
                <a:moveTo>
                  <a:pt x="0" y="0"/>
                </a:moveTo>
                <a:lnTo>
                  <a:pt x="785759" y="0"/>
                </a:lnTo>
                <a:lnTo>
                  <a:pt x="785759" y="471455"/>
                </a:lnTo>
                <a:lnTo>
                  <a:pt x="0" y="471455"/>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900" b="1" dirty="0">
                <a:solidFill>
                  <a:prstClr val="white"/>
                </a:solidFill>
                <a:latin typeface="+mj-lt"/>
              </a:rPr>
              <a:t>Regelverk kring arbetsmarknad</a:t>
            </a:r>
          </a:p>
        </p:txBody>
      </p:sp>
      <p:sp>
        <p:nvSpPr>
          <p:cNvPr id="10" name="Frihandsfigur: Form 9"/>
          <p:cNvSpPr/>
          <p:nvPr/>
        </p:nvSpPr>
        <p:spPr>
          <a:xfrm>
            <a:off x="5201579" y="2197303"/>
            <a:ext cx="925832" cy="566270"/>
          </a:xfrm>
          <a:custGeom>
            <a:avLst/>
            <a:gdLst>
              <a:gd name="connsiteX0" fmla="*/ 0 w 785759"/>
              <a:gd name="connsiteY0" fmla="*/ 0 h 471455"/>
              <a:gd name="connsiteX1" fmla="*/ 785759 w 785759"/>
              <a:gd name="connsiteY1" fmla="*/ 0 h 471455"/>
              <a:gd name="connsiteX2" fmla="*/ 785759 w 785759"/>
              <a:gd name="connsiteY2" fmla="*/ 471455 h 471455"/>
              <a:gd name="connsiteX3" fmla="*/ 0 w 785759"/>
              <a:gd name="connsiteY3" fmla="*/ 471455 h 471455"/>
              <a:gd name="connsiteX4" fmla="*/ 0 w 785759"/>
              <a:gd name="connsiteY4" fmla="*/ 0 h 4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59" h="471455">
                <a:moveTo>
                  <a:pt x="0" y="0"/>
                </a:moveTo>
                <a:lnTo>
                  <a:pt x="785759" y="0"/>
                </a:lnTo>
                <a:lnTo>
                  <a:pt x="785759" y="471455"/>
                </a:lnTo>
                <a:lnTo>
                  <a:pt x="0" y="471455"/>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900" b="1" dirty="0">
                <a:solidFill>
                  <a:prstClr val="white"/>
                </a:solidFill>
                <a:latin typeface="+mj-lt"/>
              </a:rPr>
              <a:t>Arbetslöshet</a:t>
            </a:r>
          </a:p>
        </p:txBody>
      </p:sp>
      <p:sp>
        <p:nvSpPr>
          <p:cNvPr id="11" name="Frihandsfigur: Form 10"/>
          <p:cNvSpPr/>
          <p:nvPr/>
        </p:nvSpPr>
        <p:spPr>
          <a:xfrm>
            <a:off x="6214174" y="2197302"/>
            <a:ext cx="940552" cy="558912"/>
          </a:xfrm>
          <a:custGeom>
            <a:avLst/>
            <a:gdLst>
              <a:gd name="connsiteX0" fmla="*/ 0 w 785759"/>
              <a:gd name="connsiteY0" fmla="*/ 0 h 471455"/>
              <a:gd name="connsiteX1" fmla="*/ 785759 w 785759"/>
              <a:gd name="connsiteY1" fmla="*/ 0 h 471455"/>
              <a:gd name="connsiteX2" fmla="*/ 785759 w 785759"/>
              <a:gd name="connsiteY2" fmla="*/ 471455 h 471455"/>
              <a:gd name="connsiteX3" fmla="*/ 0 w 785759"/>
              <a:gd name="connsiteY3" fmla="*/ 471455 h 471455"/>
              <a:gd name="connsiteX4" fmla="*/ 0 w 785759"/>
              <a:gd name="connsiteY4" fmla="*/ 0 h 4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59" h="471455">
                <a:moveTo>
                  <a:pt x="0" y="0"/>
                </a:moveTo>
                <a:lnTo>
                  <a:pt x="785759" y="0"/>
                </a:lnTo>
                <a:lnTo>
                  <a:pt x="785759" y="471455"/>
                </a:lnTo>
                <a:lnTo>
                  <a:pt x="0" y="471455"/>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900" b="1" dirty="0">
                <a:solidFill>
                  <a:prstClr val="white"/>
                </a:solidFill>
                <a:latin typeface="+mj-lt"/>
              </a:rPr>
              <a:t>Pension</a:t>
            </a:r>
          </a:p>
        </p:txBody>
      </p:sp>
      <p:sp>
        <p:nvSpPr>
          <p:cNvPr id="12" name="Frihandsfigur: Form 11"/>
          <p:cNvSpPr/>
          <p:nvPr/>
        </p:nvSpPr>
        <p:spPr>
          <a:xfrm>
            <a:off x="7233538" y="2197302"/>
            <a:ext cx="932600" cy="565360"/>
          </a:xfrm>
          <a:custGeom>
            <a:avLst/>
            <a:gdLst>
              <a:gd name="connsiteX0" fmla="*/ 0 w 785759"/>
              <a:gd name="connsiteY0" fmla="*/ 0 h 471455"/>
              <a:gd name="connsiteX1" fmla="*/ 785759 w 785759"/>
              <a:gd name="connsiteY1" fmla="*/ 0 h 471455"/>
              <a:gd name="connsiteX2" fmla="*/ 785759 w 785759"/>
              <a:gd name="connsiteY2" fmla="*/ 471455 h 471455"/>
              <a:gd name="connsiteX3" fmla="*/ 0 w 785759"/>
              <a:gd name="connsiteY3" fmla="*/ 471455 h 471455"/>
              <a:gd name="connsiteX4" fmla="*/ 0 w 785759"/>
              <a:gd name="connsiteY4" fmla="*/ 0 h 4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59" h="471455">
                <a:moveTo>
                  <a:pt x="0" y="0"/>
                </a:moveTo>
                <a:lnTo>
                  <a:pt x="785759" y="0"/>
                </a:lnTo>
                <a:lnTo>
                  <a:pt x="785759" y="471455"/>
                </a:lnTo>
                <a:lnTo>
                  <a:pt x="0" y="471455"/>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900" b="1" dirty="0">
                <a:solidFill>
                  <a:prstClr val="white"/>
                </a:solidFill>
                <a:latin typeface="+mj-lt"/>
              </a:rPr>
              <a:t>Lönebildning</a:t>
            </a:r>
          </a:p>
        </p:txBody>
      </p:sp>
      <p:sp>
        <p:nvSpPr>
          <p:cNvPr id="13" name="Frihandsfigur: Form 12"/>
          <p:cNvSpPr/>
          <p:nvPr/>
        </p:nvSpPr>
        <p:spPr>
          <a:xfrm>
            <a:off x="8261791" y="2197302"/>
            <a:ext cx="919302" cy="565361"/>
          </a:xfrm>
          <a:custGeom>
            <a:avLst/>
            <a:gdLst>
              <a:gd name="connsiteX0" fmla="*/ 0 w 785759"/>
              <a:gd name="connsiteY0" fmla="*/ 0 h 471455"/>
              <a:gd name="connsiteX1" fmla="*/ 785759 w 785759"/>
              <a:gd name="connsiteY1" fmla="*/ 0 h 471455"/>
              <a:gd name="connsiteX2" fmla="*/ 785759 w 785759"/>
              <a:gd name="connsiteY2" fmla="*/ 471455 h 471455"/>
              <a:gd name="connsiteX3" fmla="*/ 0 w 785759"/>
              <a:gd name="connsiteY3" fmla="*/ 471455 h 471455"/>
              <a:gd name="connsiteX4" fmla="*/ 0 w 785759"/>
              <a:gd name="connsiteY4" fmla="*/ 0 h 4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59" h="471455">
                <a:moveTo>
                  <a:pt x="0" y="0"/>
                </a:moveTo>
                <a:lnTo>
                  <a:pt x="785759" y="0"/>
                </a:lnTo>
                <a:lnTo>
                  <a:pt x="785759" y="471455"/>
                </a:lnTo>
                <a:lnTo>
                  <a:pt x="0" y="471455"/>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900" b="1" dirty="0">
                <a:solidFill>
                  <a:prstClr val="white"/>
                </a:solidFill>
                <a:latin typeface="+mj-lt"/>
              </a:rPr>
              <a:t>Löneskillnader</a:t>
            </a:r>
          </a:p>
        </p:txBody>
      </p:sp>
      <p:sp>
        <p:nvSpPr>
          <p:cNvPr id="14" name="Frihandsfigur: Form 13"/>
          <p:cNvSpPr/>
          <p:nvPr/>
        </p:nvSpPr>
        <p:spPr>
          <a:xfrm>
            <a:off x="9268428" y="2215803"/>
            <a:ext cx="928036" cy="544063"/>
          </a:xfrm>
          <a:custGeom>
            <a:avLst/>
            <a:gdLst>
              <a:gd name="connsiteX0" fmla="*/ 0 w 785759"/>
              <a:gd name="connsiteY0" fmla="*/ 0 h 471455"/>
              <a:gd name="connsiteX1" fmla="*/ 785759 w 785759"/>
              <a:gd name="connsiteY1" fmla="*/ 0 h 471455"/>
              <a:gd name="connsiteX2" fmla="*/ 785759 w 785759"/>
              <a:gd name="connsiteY2" fmla="*/ 471455 h 471455"/>
              <a:gd name="connsiteX3" fmla="*/ 0 w 785759"/>
              <a:gd name="connsiteY3" fmla="*/ 471455 h 471455"/>
              <a:gd name="connsiteX4" fmla="*/ 0 w 785759"/>
              <a:gd name="connsiteY4" fmla="*/ 0 h 471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759" h="471455">
                <a:moveTo>
                  <a:pt x="0" y="0"/>
                </a:moveTo>
                <a:lnTo>
                  <a:pt x="785759" y="0"/>
                </a:lnTo>
                <a:lnTo>
                  <a:pt x="785759" y="471455"/>
                </a:lnTo>
                <a:lnTo>
                  <a:pt x="0" y="471455"/>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900" b="1" dirty="0">
                <a:solidFill>
                  <a:prstClr val="white"/>
                </a:solidFill>
                <a:latin typeface="+mj-lt"/>
              </a:rPr>
              <a:t>Utbud och efterfrågan på arbetskraft</a:t>
            </a:r>
          </a:p>
        </p:txBody>
      </p:sp>
      <p:sp>
        <p:nvSpPr>
          <p:cNvPr id="2" name="Rubrik 1"/>
          <p:cNvSpPr>
            <a:spLocks noGrp="1"/>
          </p:cNvSpPr>
          <p:nvPr>
            <p:ph type="title"/>
          </p:nvPr>
        </p:nvSpPr>
        <p:spPr/>
        <p:txBody>
          <a:bodyPr anchor="t"/>
          <a:lstStyle/>
          <a:p>
            <a:r>
              <a:rPr lang="sv-SE" dirty="0"/>
              <a:t>Nyckelord Arbetsliv</a:t>
            </a:r>
            <a:endParaRPr lang="sv-SE" b="0" dirty="0">
              <a:latin typeface="Georgia" panose="02040502050405020303" pitchFamily="18" charset="0"/>
            </a:endParaRPr>
          </a:p>
        </p:txBody>
      </p:sp>
      <p:sp>
        <p:nvSpPr>
          <p:cNvPr id="59" name="Platshållare för sidfot 2">
            <a:extLst>
              <a:ext uri="{FF2B5EF4-FFF2-40B4-BE49-F238E27FC236}">
                <a16:creationId xmlns:a16="http://schemas.microsoft.com/office/drawing/2014/main" id="{1F18A35C-92C6-4D35-9B16-E744573A9979}"/>
              </a:ext>
            </a:extLst>
          </p:cNvPr>
          <p:cNvSpPr txBox="1">
            <a:spLocks/>
          </p:cNvSpPr>
          <p:nvPr/>
        </p:nvSpPr>
        <p:spPr>
          <a:xfrm>
            <a:off x="227013" y="6416675"/>
            <a:ext cx="4114800" cy="252413"/>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800" dirty="0">
                <a:solidFill>
                  <a:schemeClr val="accent1"/>
                </a:solidFill>
                <a:latin typeface="Arial" panose="020B0604020202020204" pitchFamily="34" charset="0"/>
                <a:cs typeface="Arial" panose="020B0604020202020204" pitchFamily="34" charset="0"/>
              </a:rPr>
              <a:t>Informationsmöte om utlysningar – 24 januari 2019</a:t>
            </a:r>
          </a:p>
        </p:txBody>
      </p:sp>
    </p:spTree>
    <p:extLst>
      <p:ext uri="{BB962C8B-B14F-4D97-AF65-F5344CB8AC3E}">
        <p14:creationId xmlns:p14="http://schemas.microsoft.com/office/powerpoint/2010/main" val="339326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0"/>
                                        </p:tgtEl>
                                      </p:cBhvr>
                                      <p:by x="150000" y="150000"/>
                                    </p:animScale>
                                  </p:childTnLst>
                                </p:cTn>
                              </p:par>
                              <p:par>
                                <p:cTn id="7" presetID="6" presetClass="emph" presetSubtype="0" fill="hold" grpId="0" nodeType="withEffect">
                                  <p:stCondLst>
                                    <p:cond delay="0"/>
                                  </p:stCondLst>
                                  <p:childTnLst>
                                    <p:animScale>
                                      <p:cBhvr>
                                        <p:cTn id="8" dur="2000" fill="hold"/>
                                        <p:tgtEl>
                                          <p:spTgt spid="11"/>
                                        </p:tgtEl>
                                      </p:cBhvr>
                                      <p:by x="150000" y="150000"/>
                                    </p:animScale>
                                  </p:childTnLst>
                                </p:cTn>
                              </p:par>
                              <p:par>
                                <p:cTn id="9" presetID="6" presetClass="emph" presetSubtype="0" fill="hold" grpId="0" nodeType="withEffect">
                                  <p:stCondLst>
                                    <p:cond delay="0"/>
                                  </p:stCondLst>
                                  <p:childTnLst>
                                    <p:animScale>
                                      <p:cBhvr>
                                        <p:cTn id="10" dur="2000" fill="hold"/>
                                        <p:tgtEl>
                                          <p:spTgt spid="37"/>
                                        </p:tgtEl>
                                      </p:cBhvr>
                                      <p:by x="150000" y="150000"/>
                                    </p:animScale>
                                  </p:childTnLst>
                                </p:cTn>
                              </p:par>
                              <p:par>
                                <p:cTn id="11" presetID="6" presetClass="emph" presetSubtype="0" fill="hold" grpId="0" nodeType="withEffect">
                                  <p:stCondLst>
                                    <p:cond delay="0"/>
                                  </p:stCondLst>
                                  <p:childTnLst>
                                    <p:animScale>
                                      <p:cBhvr>
                                        <p:cTn id="12" dur="2000" fill="hold"/>
                                        <p:tgtEl>
                                          <p:spTgt spid="38"/>
                                        </p:tgtEl>
                                      </p:cBhvr>
                                      <p:by x="150000" y="150000"/>
                                    </p:animScale>
                                  </p:childTnLst>
                                </p:cTn>
                              </p:par>
                              <p:par>
                                <p:cTn id="13" presetID="6" presetClass="emph" presetSubtype="0" fill="hold" grpId="0" nodeType="withEffect">
                                  <p:stCondLst>
                                    <p:cond delay="0"/>
                                  </p:stCondLst>
                                  <p:childTnLst>
                                    <p:animScale>
                                      <p:cBhvr>
                                        <p:cTn id="14" dur="2000" fill="hold"/>
                                        <p:tgtEl>
                                          <p:spTgt spid="48"/>
                                        </p:tgtEl>
                                      </p:cBhvr>
                                      <p:by x="150000" y="150000"/>
                                    </p:animScale>
                                  </p:childTnLst>
                                </p:cTn>
                              </p:par>
                              <p:par>
                                <p:cTn id="15" presetID="6" presetClass="emph" presetSubtype="0" fill="hold" grpId="0" nodeType="withEffect">
                                  <p:stCondLst>
                                    <p:cond delay="0"/>
                                  </p:stCondLst>
                                  <p:childTnLst>
                                    <p:animScale>
                                      <p:cBhvr>
                                        <p:cTn id="16" dur="2000" fill="hold"/>
                                        <p:tgtEl>
                                          <p:spTgt spid="49"/>
                                        </p:tgtEl>
                                      </p:cBhvr>
                                      <p:by x="150000" y="150000"/>
                                    </p:animScale>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37"/>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38"/>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48"/>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4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grpId="0" nodeType="clickEffect">
                                  <p:stCondLst>
                                    <p:cond delay="0"/>
                                  </p:stCondLst>
                                  <p:childTnLst>
                                    <p:animScale>
                                      <p:cBhvr>
                                        <p:cTn id="34" dur="2000" fill="hold"/>
                                        <p:tgtEl>
                                          <p:spTgt spid="7"/>
                                        </p:tgtEl>
                                      </p:cBhvr>
                                      <p:by x="150000" y="150000"/>
                                    </p:animScale>
                                  </p:childTnLst>
                                </p:cTn>
                              </p:par>
                              <p:par>
                                <p:cTn id="35" presetID="6" presetClass="emph" presetSubtype="0" fill="hold" grpId="0" nodeType="withEffect">
                                  <p:stCondLst>
                                    <p:cond delay="0"/>
                                  </p:stCondLst>
                                  <p:childTnLst>
                                    <p:animScale>
                                      <p:cBhvr>
                                        <p:cTn id="36" dur="2000" fill="hold"/>
                                        <p:tgtEl>
                                          <p:spTgt spid="12"/>
                                        </p:tgtEl>
                                      </p:cBhvr>
                                      <p:by x="150000" y="150000"/>
                                    </p:animScale>
                                  </p:childTnLst>
                                </p:cTn>
                              </p:par>
                              <p:par>
                                <p:cTn id="37" presetID="6" presetClass="emph" presetSubtype="0" fill="hold" grpId="0" nodeType="withEffect">
                                  <p:stCondLst>
                                    <p:cond delay="0"/>
                                  </p:stCondLst>
                                  <p:childTnLst>
                                    <p:animScale>
                                      <p:cBhvr>
                                        <p:cTn id="38" dur="2000" fill="hold"/>
                                        <p:tgtEl>
                                          <p:spTgt spid="13"/>
                                        </p:tgtEl>
                                      </p:cBhvr>
                                      <p:by x="150000" y="150000"/>
                                    </p:animScale>
                                  </p:childTnLst>
                                </p:cTn>
                              </p:par>
                              <p:par>
                                <p:cTn id="39" presetID="6" presetClass="emph" presetSubtype="0" fill="hold" grpId="0" nodeType="withEffect">
                                  <p:stCondLst>
                                    <p:cond delay="0"/>
                                  </p:stCondLst>
                                  <p:childTnLst>
                                    <p:animScale>
                                      <p:cBhvr>
                                        <p:cTn id="40" dur="2000" fill="hold"/>
                                        <p:tgtEl>
                                          <p:spTgt spid="22"/>
                                        </p:tgtEl>
                                      </p:cBhvr>
                                      <p:by x="150000" y="150000"/>
                                    </p:animScale>
                                  </p:childTnLst>
                                </p:cTn>
                              </p:par>
                              <p:par>
                                <p:cTn id="41" presetID="6" presetClass="emph" presetSubtype="0" fill="hold" grpId="0" nodeType="withEffect">
                                  <p:stCondLst>
                                    <p:cond delay="0"/>
                                  </p:stCondLst>
                                  <p:childTnLst>
                                    <p:animScale>
                                      <p:cBhvr>
                                        <p:cTn id="42" dur="2000" fill="hold"/>
                                        <p:tgtEl>
                                          <p:spTgt spid="32"/>
                                        </p:tgtEl>
                                      </p:cBhvr>
                                      <p:by x="150000" y="150000"/>
                                    </p:animScale>
                                  </p:childTnLst>
                                </p:cTn>
                              </p:par>
                              <p:par>
                                <p:cTn id="43" presetID="6" presetClass="emph" presetSubtype="0" fill="hold" grpId="0" nodeType="withEffect">
                                  <p:stCondLst>
                                    <p:cond delay="0"/>
                                  </p:stCondLst>
                                  <p:childTnLst>
                                    <p:animScale>
                                      <p:cBhvr>
                                        <p:cTn id="44" dur="2000" fill="hold"/>
                                        <p:tgtEl>
                                          <p:spTgt spid="39"/>
                                        </p:tgtEl>
                                      </p:cBhvr>
                                      <p:by x="150000" y="150000"/>
                                    </p:animScale>
                                  </p:childTnLst>
                                </p:cTn>
                              </p:par>
                              <p:par>
                                <p:cTn id="45" presetID="6" presetClass="emph" presetSubtype="0" fill="hold" grpId="0" nodeType="withEffect">
                                  <p:stCondLst>
                                    <p:cond delay="0"/>
                                  </p:stCondLst>
                                  <p:childTnLst>
                                    <p:animScale>
                                      <p:cBhvr>
                                        <p:cTn id="46" dur="2000" fill="hold"/>
                                        <p:tgtEl>
                                          <p:spTgt spid="25"/>
                                        </p:tgtEl>
                                      </p:cBhvr>
                                      <p:by x="150000" y="150000"/>
                                    </p:animScale>
                                  </p:childTnLst>
                                </p:cTn>
                              </p:par>
                              <p:par>
                                <p:cTn id="47" presetID="6" presetClass="emph" presetSubtype="0" fill="hold" grpId="0" nodeType="withEffect">
                                  <p:stCondLst>
                                    <p:cond delay="0"/>
                                  </p:stCondLst>
                                  <p:childTnLst>
                                    <p:animScale>
                                      <p:cBhvr>
                                        <p:cTn id="48" dur="2000" fill="hold"/>
                                        <p:tgtEl>
                                          <p:spTgt spid="46"/>
                                        </p:tgtEl>
                                      </p:cBhvr>
                                      <p:by x="150000" y="150000"/>
                                    </p:animScale>
                                  </p:childTnLst>
                                </p:cTn>
                              </p:par>
                              <p:par>
                                <p:cTn id="49" presetID="6" presetClass="emph" presetSubtype="0" fill="hold" grpId="0" nodeType="withEffect">
                                  <p:stCondLst>
                                    <p:cond delay="0"/>
                                  </p:stCondLst>
                                  <p:childTnLst>
                                    <p:animScale>
                                      <p:cBhvr>
                                        <p:cTn id="50" dur="2000" fill="hold"/>
                                        <p:tgtEl>
                                          <p:spTgt spid="41"/>
                                        </p:tgtEl>
                                      </p:cBhvr>
                                      <p:by x="150000" y="150000"/>
                                    </p:animScale>
                                  </p:childTnLst>
                                </p:cTn>
                              </p:par>
                              <p:par>
                                <p:cTn id="51" presetID="6" presetClass="emph" presetSubtype="0" fill="hold" grpId="0" nodeType="withEffect">
                                  <p:stCondLst>
                                    <p:cond delay="0"/>
                                  </p:stCondLst>
                                  <p:childTnLst>
                                    <p:animScale>
                                      <p:cBhvr>
                                        <p:cTn id="52" dur="2000" fill="hold"/>
                                        <p:tgtEl>
                                          <p:spTgt spid="45"/>
                                        </p:tgtEl>
                                      </p:cBhvr>
                                      <p:by x="150000" y="150000"/>
                                    </p:animScale>
                                  </p:childTnLst>
                                </p:cTn>
                              </p:par>
                              <p:par>
                                <p:cTn id="53" presetID="6" presetClass="emph" presetSubtype="0" fill="hold" grpId="0" nodeType="withEffect">
                                  <p:stCondLst>
                                    <p:cond delay="0"/>
                                  </p:stCondLst>
                                  <p:childTnLst>
                                    <p:animScale>
                                      <p:cBhvr>
                                        <p:cTn id="54" dur="2000" fill="hold"/>
                                        <p:tgtEl>
                                          <p:spTgt spid="8"/>
                                        </p:tgtEl>
                                      </p:cBhvr>
                                      <p:by x="50000" y="50000"/>
                                    </p:animScale>
                                  </p:childTnLst>
                                </p:cTn>
                              </p:par>
                              <p:par>
                                <p:cTn id="55" presetID="6" presetClass="emph" presetSubtype="0" fill="hold" grpId="0" nodeType="withEffect">
                                  <p:stCondLst>
                                    <p:cond delay="0"/>
                                  </p:stCondLst>
                                  <p:childTnLst>
                                    <p:animScale>
                                      <p:cBhvr>
                                        <p:cTn id="56" dur="2000" fill="hold"/>
                                        <p:tgtEl>
                                          <p:spTgt spid="9"/>
                                        </p:tgtEl>
                                      </p:cBhvr>
                                      <p:by x="50000" y="50000"/>
                                    </p:animScale>
                                  </p:childTnLst>
                                </p:cTn>
                              </p:par>
                              <p:par>
                                <p:cTn id="57" presetID="6" presetClass="emph" presetSubtype="0" fill="hold" grpId="0" nodeType="withEffect">
                                  <p:stCondLst>
                                    <p:cond delay="0"/>
                                  </p:stCondLst>
                                  <p:childTnLst>
                                    <p:animScale>
                                      <p:cBhvr>
                                        <p:cTn id="58" dur="2000" fill="hold"/>
                                        <p:tgtEl>
                                          <p:spTgt spid="14"/>
                                        </p:tgtEl>
                                      </p:cBhvr>
                                      <p:by x="50000" y="50000"/>
                                    </p:animScale>
                                  </p:childTnLst>
                                </p:cTn>
                              </p:par>
                              <p:par>
                                <p:cTn id="59" presetID="6" presetClass="emph" presetSubtype="0" fill="hold" grpId="0" nodeType="withEffect">
                                  <p:stCondLst>
                                    <p:cond delay="0"/>
                                  </p:stCondLst>
                                  <p:childTnLst>
                                    <p:animScale>
                                      <p:cBhvr>
                                        <p:cTn id="60" dur="2000" fill="hold"/>
                                        <p:tgtEl>
                                          <p:spTgt spid="15"/>
                                        </p:tgtEl>
                                      </p:cBhvr>
                                      <p:by x="50000" y="50000"/>
                                    </p:animScale>
                                  </p:childTnLst>
                                </p:cTn>
                              </p:par>
                              <p:par>
                                <p:cTn id="61" presetID="6" presetClass="emph" presetSubtype="0" fill="hold" grpId="0" nodeType="withEffect">
                                  <p:stCondLst>
                                    <p:cond delay="0"/>
                                  </p:stCondLst>
                                  <p:childTnLst>
                                    <p:animScale>
                                      <p:cBhvr>
                                        <p:cTn id="62" dur="2000" fill="hold"/>
                                        <p:tgtEl>
                                          <p:spTgt spid="16"/>
                                        </p:tgtEl>
                                      </p:cBhvr>
                                      <p:by x="50000" y="50000"/>
                                    </p:animScale>
                                  </p:childTnLst>
                                </p:cTn>
                              </p:par>
                              <p:par>
                                <p:cTn id="63" presetID="6" presetClass="emph" presetSubtype="0" fill="hold" grpId="0" nodeType="withEffect">
                                  <p:stCondLst>
                                    <p:cond delay="0"/>
                                  </p:stCondLst>
                                  <p:childTnLst>
                                    <p:animScale>
                                      <p:cBhvr>
                                        <p:cTn id="64" dur="2000" fill="hold"/>
                                        <p:tgtEl>
                                          <p:spTgt spid="17"/>
                                        </p:tgtEl>
                                      </p:cBhvr>
                                      <p:by x="50000" y="50000"/>
                                    </p:animScale>
                                  </p:childTnLst>
                                </p:cTn>
                              </p:par>
                              <p:par>
                                <p:cTn id="65" presetID="6" presetClass="emph" presetSubtype="0" fill="hold" grpId="0" nodeType="withEffect">
                                  <p:stCondLst>
                                    <p:cond delay="0"/>
                                  </p:stCondLst>
                                  <p:childTnLst>
                                    <p:animScale>
                                      <p:cBhvr>
                                        <p:cTn id="66" dur="2000" fill="hold"/>
                                        <p:tgtEl>
                                          <p:spTgt spid="18"/>
                                        </p:tgtEl>
                                      </p:cBhvr>
                                      <p:by x="50000" y="50000"/>
                                    </p:animScale>
                                  </p:childTnLst>
                                </p:cTn>
                              </p:par>
                              <p:par>
                                <p:cTn id="67" presetID="6" presetClass="emph" presetSubtype="0" fill="hold" grpId="0" nodeType="withEffect">
                                  <p:stCondLst>
                                    <p:cond delay="0"/>
                                  </p:stCondLst>
                                  <p:childTnLst>
                                    <p:animScale>
                                      <p:cBhvr>
                                        <p:cTn id="68" dur="2000" fill="hold"/>
                                        <p:tgtEl>
                                          <p:spTgt spid="19"/>
                                        </p:tgtEl>
                                      </p:cBhvr>
                                      <p:by x="50000" y="50000"/>
                                    </p:animScale>
                                  </p:childTnLst>
                                </p:cTn>
                              </p:par>
                              <p:par>
                                <p:cTn id="69" presetID="6" presetClass="emph" presetSubtype="0" fill="hold" grpId="0" nodeType="withEffect">
                                  <p:stCondLst>
                                    <p:cond delay="0"/>
                                  </p:stCondLst>
                                  <p:childTnLst>
                                    <p:animScale>
                                      <p:cBhvr>
                                        <p:cTn id="70" dur="2000" fill="hold"/>
                                        <p:tgtEl>
                                          <p:spTgt spid="20"/>
                                        </p:tgtEl>
                                      </p:cBhvr>
                                      <p:by x="50000" y="50000"/>
                                    </p:animScale>
                                  </p:childTnLst>
                                </p:cTn>
                              </p:par>
                              <p:par>
                                <p:cTn id="71" presetID="6" presetClass="emph" presetSubtype="0" fill="hold" grpId="0" nodeType="withEffect">
                                  <p:stCondLst>
                                    <p:cond delay="0"/>
                                  </p:stCondLst>
                                  <p:childTnLst>
                                    <p:animScale>
                                      <p:cBhvr>
                                        <p:cTn id="72" dur="2000" fill="hold"/>
                                        <p:tgtEl>
                                          <p:spTgt spid="21"/>
                                        </p:tgtEl>
                                      </p:cBhvr>
                                      <p:by x="50000" y="50000"/>
                                    </p:animScale>
                                  </p:childTnLst>
                                </p:cTn>
                              </p:par>
                              <p:par>
                                <p:cTn id="73" presetID="6" presetClass="emph" presetSubtype="0" fill="hold" grpId="0" nodeType="withEffect">
                                  <p:stCondLst>
                                    <p:cond delay="0"/>
                                  </p:stCondLst>
                                  <p:childTnLst>
                                    <p:animScale>
                                      <p:cBhvr>
                                        <p:cTn id="74" dur="2000" fill="hold"/>
                                        <p:tgtEl>
                                          <p:spTgt spid="23"/>
                                        </p:tgtEl>
                                      </p:cBhvr>
                                      <p:by x="50000" y="50000"/>
                                    </p:animScale>
                                  </p:childTnLst>
                                </p:cTn>
                              </p:par>
                              <p:par>
                                <p:cTn id="75" presetID="6" presetClass="emph" presetSubtype="0" fill="hold" grpId="0" nodeType="withEffect">
                                  <p:stCondLst>
                                    <p:cond delay="0"/>
                                  </p:stCondLst>
                                  <p:childTnLst>
                                    <p:animScale>
                                      <p:cBhvr>
                                        <p:cTn id="76" dur="2000" fill="hold"/>
                                        <p:tgtEl>
                                          <p:spTgt spid="24"/>
                                        </p:tgtEl>
                                      </p:cBhvr>
                                      <p:by x="50000" y="50000"/>
                                    </p:animScale>
                                  </p:childTnLst>
                                </p:cTn>
                              </p:par>
                              <p:par>
                                <p:cTn id="77" presetID="6" presetClass="emph" presetSubtype="0" fill="hold" grpId="0" nodeType="withEffect">
                                  <p:stCondLst>
                                    <p:cond delay="0"/>
                                  </p:stCondLst>
                                  <p:childTnLst>
                                    <p:animScale>
                                      <p:cBhvr>
                                        <p:cTn id="78" dur="2000" fill="hold"/>
                                        <p:tgtEl>
                                          <p:spTgt spid="26"/>
                                        </p:tgtEl>
                                      </p:cBhvr>
                                      <p:by x="50000" y="50000"/>
                                    </p:animScale>
                                  </p:childTnLst>
                                </p:cTn>
                              </p:par>
                              <p:par>
                                <p:cTn id="79" presetID="6" presetClass="emph" presetSubtype="0" fill="hold" grpId="0" nodeType="withEffect">
                                  <p:stCondLst>
                                    <p:cond delay="0"/>
                                  </p:stCondLst>
                                  <p:childTnLst>
                                    <p:animScale>
                                      <p:cBhvr>
                                        <p:cTn id="80" dur="2000" fill="hold"/>
                                        <p:tgtEl>
                                          <p:spTgt spid="27"/>
                                        </p:tgtEl>
                                      </p:cBhvr>
                                      <p:by x="50000" y="50000"/>
                                    </p:animScale>
                                  </p:childTnLst>
                                </p:cTn>
                              </p:par>
                              <p:par>
                                <p:cTn id="81" presetID="6" presetClass="emph" presetSubtype="0" fill="hold" grpId="0" nodeType="withEffect">
                                  <p:stCondLst>
                                    <p:cond delay="0"/>
                                  </p:stCondLst>
                                  <p:childTnLst>
                                    <p:animScale>
                                      <p:cBhvr>
                                        <p:cTn id="82" dur="2000" fill="hold"/>
                                        <p:tgtEl>
                                          <p:spTgt spid="28"/>
                                        </p:tgtEl>
                                      </p:cBhvr>
                                      <p:by x="50000" y="50000"/>
                                    </p:animScale>
                                  </p:childTnLst>
                                </p:cTn>
                              </p:par>
                              <p:par>
                                <p:cTn id="83" presetID="6" presetClass="emph" presetSubtype="0" fill="hold" grpId="0" nodeType="withEffect">
                                  <p:stCondLst>
                                    <p:cond delay="0"/>
                                  </p:stCondLst>
                                  <p:childTnLst>
                                    <p:animScale>
                                      <p:cBhvr>
                                        <p:cTn id="84" dur="2000" fill="hold"/>
                                        <p:tgtEl>
                                          <p:spTgt spid="29"/>
                                        </p:tgtEl>
                                      </p:cBhvr>
                                      <p:by x="50000" y="50000"/>
                                    </p:animScale>
                                  </p:childTnLst>
                                </p:cTn>
                              </p:par>
                              <p:par>
                                <p:cTn id="85" presetID="6" presetClass="emph" presetSubtype="0" fill="hold" grpId="0" nodeType="withEffect">
                                  <p:stCondLst>
                                    <p:cond delay="0"/>
                                  </p:stCondLst>
                                  <p:childTnLst>
                                    <p:animScale>
                                      <p:cBhvr>
                                        <p:cTn id="86" dur="2000" fill="hold"/>
                                        <p:tgtEl>
                                          <p:spTgt spid="30"/>
                                        </p:tgtEl>
                                      </p:cBhvr>
                                      <p:by x="50000" y="50000"/>
                                    </p:animScale>
                                  </p:childTnLst>
                                </p:cTn>
                              </p:par>
                              <p:par>
                                <p:cTn id="87" presetID="6" presetClass="emph" presetSubtype="0" fill="hold" grpId="0" nodeType="withEffect">
                                  <p:stCondLst>
                                    <p:cond delay="0"/>
                                  </p:stCondLst>
                                  <p:childTnLst>
                                    <p:animScale>
                                      <p:cBhvr>
                                        <p:cTn id="88" dur="2000" fill="hold"/>
                                        <p:tgtEl>
                                          <p:spTgt spid="31"/>
                                        </p:tgtEl>
                                      </p:cBhvr>
                                      <p:by x="50000" y="50000"/>
                                    </p:animScale>
                                  </p:childTnLst>
                                </p:cTn>
                              </p:par>
                              <p:par>
                                <p:cTn id="89" presetID="6" presetClass="emph" presetSubtype="0" fill="hold" grpId="0" nodeType="withEffect">
                                  <p:stCondLst>
                                    <p:cond delay="0"/>
                                  </p:stCondLst>
                                  <p:childTnLst>
                                    <p:animScale>
                                      <p:cBhvr>
                                        <p:cTn id="90" dur="2000" fill="hold"/>
                                        <p:tgtEl>
                                          <p:spTgt spid="33"/>
                                        </p:tgtEl>
                                      </p:cBhvr>
                                      <p:by x="50000" y="50000"/>
                                    </p:animScale>
                                  </p:childTnLst>
                                </p:cTn>
                              </p:par>
                              <p:par>
                                <p:cTn id="91" presetID="6" presetClass="emph" presetSubtype="0" fill="hold" grpId="0" nodeType="withEffect">
                                  <p:stCondLst>
                                    <p:cond delay="0"/>
                                  </p:stCondLst>
                                  <p:childTnLst>
                                    <p:animScale>
                                      <p:cBhvr>
                                        <p:cTn id="92" dur="2000" fill="hold"/>
                                        <p:tgtEl>
                                          <p:spTgt spid="34"/>
                                        </p:tgtEl>
                                      </p:cBhvr>
                                      <p:by x="50000" y="50000"/>
                                    </p:animScale>
                                  </p:childTnLst>
                                </p:cTn>
                              </p:par>
                              <p:par>
                                <p:cTn id="93" presetID="6" presetClass="emph" presetSubtype="0" fill="hold" grpId="0" nodeType="withEffect">
                                  <p:stCondLst>
                                    <p:cond delay="0"/>
                                  </p:stCondLst>
                                  <p:childTnLst>
                                    <p:animScale>
                                      <p:cBhvr>
                                        <p:cTn id="94" dur="2000" fill="hold"/>
                                        <p:tgtEl>
                                          <p:spTgt spid="35"/>
                                        </p:tgtEl>
                                      </p:cBhvr>
                                      <p:by x="50000" y="50000"/>
                                    </p:animScale>
                                  </p:childTnLst>
                                </p:cTn>
                              </p:par>
                              <p:par>
                                <p:cTn id="95" presetID="6" presetClass="emph" presetSubtype="0" fill="hold" grpId="0" nodeType="withEffect">
                                  <p:stCondLst>
                                    <p:cond delay="0"/>
                                  </p:stCondLst>
                                  <p:childTnLst>
                                    <p:animScale>
                                      <p:cBhvr>
                                        <p:cTn id="96" dur="2000" fill="hold"/>
                                        <p:tgtEl>
                                          <p:spTgt spid="36"/>
                                        </p:tgtEl>
                                      </p:cBhvr>
                                      <p:by x="50000" y="50000"/>
                                    </p:animScale>
                                  </p:childTnLst>
                                </p:cTn>
                              </p:par>
                              <p:par>
                                <p:cTn id="97" presetID="6" presetClass="emph" presetSubtype="0" fill="hold" grpId="0" nodeType="withEffect">
                                  <p:stCondLst>
                                    <p:cond delay="0"/>
                                  </p:stCondLst>
                                  <p:childTnLst>
                                    <p:animScale>
                                      <p:cBhvr>
                                        <p:cTn id="98" dur="2000" fill="hold"/>
                                        <p:tgtEl>
                                          <p:spTgt spid="40"/>
                                        </p:tgtEl>
                                      </p:cBhvr>
                                      <p:by x="50000" y="50000"/>
                                    </p:animScale>
                                  </p:childTnLst>
                                </p:cTn>
                              </p:par>
                              <p:par>
                                <p:cTn id="99" presetID="6" presetClass="emph" presetSubtype="0" fill="hold" grpId="0" nodeType="withEffect">
                                  <p:stCondLst>
                                    <p:cond delay="0"/>
                                  </p:stCondLst>
                                  <p:childTnLst>
                                    <p:animScale>
                                      <p:cBhvr>
                                        <p:cTn id="100" dur="2000" fill="hold"/>
                                        <p:tgtEl>
                                          <p:spTgt spid="42"/>
                                        </p:tgtEl>
                                      </p:cBhvr>
                                      <p:by x="50000" y="50000"/>
                                    </p:animScale>
                                  </p:childTnLst>
                                </p:cTn>
                              </p:par>
                              <p:par>
                                <p:cTn id="101" presetID="6" presetClass="emph" presetSubtype="0" fill="hold" grpId="0" nodeType="withEffect">
                                  <p:stCondLst>
                                    <p:cond delay="0"/>
                                  </p:stCondLst>
                                  <p:childTnLst>
                                    <p:animScale>
                                      <p:cBhvr>
                                        <p:cTn id="102" dur="2000" fill="hold"/>
                                        <p:tgtEl>
                                          <p:spTgt spid="43"/>
                                        </p:tgtEl>
                                      </p:cBhvr>
                                      <p:by x="50000" y="50000"/>
                                    </p:animScale>
                                  </p:childTnLst>
                                </p:cTn>
                              </p:par>
                              <p:par>
                                <p:cTn id="103" presetID="6" presetClass="emph" presetSubtype="0" fill="hold" grpId="0" nodeType="withEffect">
                                  <p:stCondLst>
                                    <p:cond delay="0"/>
                                  </p:stCondLst>
                                  <p:childTnLst>
                                    <p:animScale>
                                      <p:cBhvr>
                                        <p:cTn id="104" dur="2000" fill="hold"/>
                                        <p:tgtEl>
                                          <p:spTgt spid="44"/>
                                        </p:tgtEl>
                                      </p:cBhvr>
                                      <p:by x="50000" y="50000"/>
                                    </p:animScale>
                                  </p:childTnLst>
                                </p:cTn>
                              </p:par>
                              <p:par>
                                <p:cTn id="105" presetID="6" presetClass="emph" presetSubtype="0" fill="hold" grpId="0" nodeType="withEffect">
                                  <p:stCondLst>
                                    <p:cond delay="0"/>
                                  </p:stCondLst>
                                  <p:childTnLst>
                                    <p:animScale>
                                      <p:cBhvr>
                                        <p:cTn id="106" dur="2000" fill="hold"/>
                                        <p:tgtEl>
                                          <p:spTgt spid="47"/>
                                        </p:tgtEl>
                                      </p:cBhvr>
                                      <p:by x="50000" y="50000"/>
                                    </p:animScale>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500"/>
                                        <p:tgtEl>
                                          <p:spTgt spid="50"/>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500"/>
                                        <p:tgtEl>
                                          <p:spTgt spid="57"/>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fade">
                                      <p:cBhvr>
                                        <p:cTn id="117" dur="500"/>
                                        <p:tgtEl>
                                          <p:spTgt spid="56"/>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53"/>
                                        </p:tgtEl>
                                        <p:attrNameLst>
                                          <p:attrName>style.visibility</p:attrName>
                                        </p:attrNameLst>
                                      </p:cBhvr>
                                      <p:to>
                                        <p:strVal val="visible"/>
                                      </p:to>
                                    </p:set>
                                    <p:animEffect transition="in" filter="fade">
                                      <p:cBhvr>
                                        <p:cTn id="120" dur="500"/>
                                        <p:tgtEl>
                                          <p:spTgt spid="53"/>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54"/>
                                        </p:tgtEl>
                                        <p:attrNameLst>
                                          <p:attrName>style.visibility</p:attrName>
                                        </p:attrNameLst>
                                      </p:cBhvr>
                                      <p:to>
                                        <p:strVal val="visible"/>
                                      </p:to>
                                    </p:set>
                                    <p:animEffect transition="in" filter="fade">
                                      <p:cBhvr>
                                        <p:cTn id="123" dur="500"/>
                                        <p:tgtEl>
                                          <p:spTgt spid="54"/>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55"/>
                                        </p:tgtEl>
                                        <p:attrNameLst>
                                          <p:attrName>style.visibility</p:attrName>
                                        </p:attrNameLst>
                                      </p:cBhvr>
                                      <p:to>
                                        <p:strVal val="visible"/>
                                      </p:to>
                                    </p:set>
                                    <p:animEffect transition="in" filter="fade">
                                      <p:cBhvr>
                                        <p:cTn id="126" dur="500"/>
                                        <p:tgtEl>
                                          <p:spTgt spid="55"/>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58"/>
                                        </p:tgtEl>
                                        <p:attrNameLst>
                                          <p:attrName>style.visibility</p:attrName>
                                        </p:attrNameLst>
                                      </p:cBhvr>
                                      <p:to>
                                        <p:strVal val="visible"/>
                                      </p:to>
                                    </p:set>
                                    <p:animEffect transition="in" filter="fade">
                                      <p:cBhvr>
                                        <p:cTn id="12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7" grpId="1" animBg="1"/>
      <p:bldP spid="38" grpId="0" animBg="1"/>
      <p:bldP spid="38" grpId="1"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8" grpId="1" animBg="1"/>
      <p:bldP spid="49" grpId="0" animBg="1"/>
      <p:bldP spid="49" grpId="1" animBg="1"/>
      <p:bldP spid="50" grpId="0" animBg="1"/>
      <p:bldP spid="53" grpId="0" animBg="1"/>
      <p:bldP spid="54" grpId="0" animBg="1"/>
      <p:bldP spid="55" grpId="0" animBg="1"/>
      <p:bldP spid="56" grpId="0" animBg="1"/>
      <p:bldP spid="57" grpId="0" animBg="1"/>
      <p:bldP spid="58" grpId="0" animBg="1"/>
      <p:bldP spid="7" grpId="0" animBg="1"/>
      <p:bldP spid="8" grpId="0" animBg="1"/>
      <p:bldP spid="9" grpId="0" animBg="1"/>
      <p:bldP spid="10" grpId="0" animBg="1"/>
      <p:bldP spid="10" grpId="1" animBg="1"/>
      <p:bldP spid="11" grpId="0" animBg="1"/>
      <p:bldP spid="11" grpId="1"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C478C1-835E-4E1B-959F-27FE6751718F}"/>
              </a:ext>
            </a:extLst>
          </p:cNvPr>
          <p:cNvSpPr>
            <a:spLocks noGrp="1"/>
          </p:cNvSpPr>
          <p:nvPr>
            <p:ph type="title"/>
          </p:nvPr>
        </p:nvSpPr>
        <p:spPr/>
        <p:txBody>
          <a:bodyPr/>
          <a:lstStyle/>
          <a:p>
            <a:r>
              <a:rPr lang="sv-SE" dirty="0"/>
              <a:t>Om Forte</a:t>
            </a:r>
          </a:p>
        </p:txBody>
      </p:sp>
      <p:sp>
        <p:nvSpPr>
          <p:cNvPr id="4" name="Platshållare för sidfot 3">
            <a:extLst>
              <a:ext uri="{FF2B5EF4-FFF2-40B4-BE49-F238E27FC236}">
                <a16:creationId xmlns:a16="http://schemas.microsoft.com/office/drawing/2014/main" id="{7C0C5271-BC5E-4DC3-864E-E72DDFAF1324}"/>
              </a:ext>
            </a:extLst>
          </p:cNvPr>
          <p:cNvSpPr>
            <a:spLocks noGrp="1"/>
          </p:cNvSpPr>
          <p:nvPr>
            <p:ph type="ftr" sz="quarter" idx="11"/>
          </p:nvPr>
        </p:nvSpPr>
        <p:spPr/>
        <p:txBody>
          <a:bodyPr/>
          <a:lstStyle/>
          <a:p>
            <a:r>
              <a:rPr lang="sv-SE" dirty="0"/>
              <a:t>Informationsmöte om utlysningar – 24 januari 2019</a:t>
            </a:r>
          </a:p>
        </p:txBody>
      </p:sp>
    </p:spTree>
    <p:extLst>
      <p:ext uri="{BB962C8B-B14F-4D97-AF65-F5344CB8AC3E}">
        <p14:creationId xmlns:p14="http://schemas.microsoft.com/office/powerpoint/2010/main" val="717151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ihandsfigur: Form 6"/>
          <p:cNvSpPr/>
          <p:nvPr/>
        </p:nvSpPr>
        <p:spPr>
          <a:xfrm>
            <a:off x="2141200" y="2348880"/>
            <a:ext cx="1055295" cy="626738"/>
          </a:xfrm>
          <a:custGeom>
            <a:avLst/>
            <a:gdLst>
              <a:gd name="connsiteX0" fmla="*/ 0 w 898488"/>
              <a:gd name="connsiteY0" fmla="*/ 0 h 539093"/>
              <a:gd name="connsiteX1" fmla="*/ 898488 w 898488"/>
              <a:gd name="connsiteY1" fmla="*/ 0 h 539093"/>
              <a:gd name="connsiteX2" fmla="*/ 898488 w 898488"/>
              <a:gd name="connsiteY2" fmla="*/ 539093 h 539093"/>
              <a:gd name="connsiteX3" fmla="*/ 0 w 898488"/>
              <a:gd name="connsiteY3" fmla="*/ 539093 h 539093"/>
              <a:gd name="connsiteX4" fmla="*/ 0 w 898488"/>
              <a:gd name="connsiteY4" fmla="*/ 0 h 53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488" h="539093">
                <a:moveTo>
                  <a:pt x="0" y="0"/>
                </a:moveTo>
                <a:lnTo>
                  <a:pt x="898488" y="0"/>
                </a:lnTo>
                <a:lnTo>
                  <a:pt x="898488" y="539093"/>
                </a:lnTo>
                <a:lnTo>
                  <a:pt x="0" y="539093"/>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Socialpolitik</a:t>
            </a:r>
          </a:p>
        </p:txBody>
      </p:sp>
      <p:sp>
        <p:nvSpPr>
          <p:cNvPr id="8" name="Frihandsfigur: Form 7"/>
          <p:cNvSpPr/>
          <p:nvPr/>
        </p:nvSpPr>
        <p:spPr>
          <a:xfrm>
            <a:off x="3287688" y="2348880"/>
            <a:ext cx="1059068" cy="626738"/>
          </a:xfrm>
          <a:custGeom>
            <a:avLst/>
            <a:gdLst>
              <a:gd name="connsiteX0" fmla="*/ 0 w 898488"/>
              <a:gd name="connsiteY0" fmla="*/ 0 h 539093"/>
              <a:gd name="connsiteX1" fmla="*/ 898488 w 898488"/>
              <a:gd name="connsiteY1" fmla="*/ 0 h 539093"/>
              <a:gd name="connsiteX2" fmla="*/ 898488 w 898488"/>
              <a:gd name="connsiteY2" fmla="*/ 539093 h 539093"/>
              <a:gd name="connsiteX3" fmla="*/ 0 w 898488"/>
              <a:gd name="connsiteY3" fmla="*/ 539093 h 539093"/>
              <a:gd name="connsiteX4" fmla="*/ 0 w 898488"/>
              <a:gd name="connsiteY4" fmla="*/ 0 h 53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488" h="539093">
                <a:moveTo>
                  <a:pt x="0" y="0"/>
                </a:moveTo>
                <a:lnTo>
                  <a:pt x="898488" y="0"/>
                </a:lnTo>
                <a:lnTo>
                  <a:pt x="898488" y="539093"/>
                </a:lnTo>
                <a:lnTo>
                  <a:pt x="0" y="539093"/>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Socialförsäkring</a:t>
            </a:r>
          </a:p>
        </p:txBody>
      </p:sp>
      <p:sp>
        <p:nvSpPr>
          <p:cNvPr id="9" name="Frihandsfigur: Form 8"/>
          <p:cNvSpPr/>
          <p:nvPr/>
        </p:nvSpPr>
        <p:spPr>
          <a:xfrm>
            <a:off x="4439816" y="2348880"/>
            <a:ext cx="1055295" cy="626738"/>
          </a:xfrm>
          <a:custGeom>
            <a:avLst/>
            <a:gdLst>
              <a:gd name="connsiteX0" fmla="*/ 0 w 898488"/>
              <a:gd name="connsiteY0" fmla="*/ 0 h 539093"/>
              <a:gd name="connsiteX1" fmla="*/ 898488 w 898488"/>
              <a:gd name="connsiteY1" fmla="*/ 0 h 539093"/>
              <a:gd name="connsiteX2" fmla="*/ 898488 w 898488"/>
              <a:gd name="connsiteY2" fmla="*/ 539093 h 539093"/>
              <a:gd name="connsiteX3" fmla="*/ 0 w 898488"/>
              <a:gd name="connsiteY3" fmla="*/ 539093 h 539093"/>
              <a:gd name="connsiteX4" fmla="*/ 0 w 898488"/>
              <a:gd name="connsiteY4" fmla="*/ 0 h 53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488" h="539093">
                <a:moveTo>
                  <a:pt x="0" y="0"/>
                </a:moveTo>
                <a:lnTo>
                  <a:pt x="898488" y="0"/>
                </a:lnTo>
                <a:lnTo>
                  <a:pt x="898488" y="539093"/>
                </a:lnTo>
                <a:lnTo>
                  <a:pt x="0" y="539093"/>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Välfärdspolitik</a:t>
            </a:r>
          </a:p>
        </p:txBody>
      </p:sp>
      <p:sp>
        <p:nvSpPr>
          <p:cNvPr id="10" name="Frihandsfigur: Form 9"/>
          <p:cNvSpPr/>
          <p:nvPr/>
        </p:nvSpPr>
        <p:spPr>
          <a:xfrm>
            <a:off x="5629560" y="2348880"/>
            <a:ext cx="1059068" cy="626738"/>
          </a:xfrm>
          <a:custGeom>
            <a:avLst/>
            <a:gdLst>
              <a:gd name="connsiteX0" fmla="*/ 0 w 898488"/>
              <a:gd name="connsiteY0" fmla="*/ 0 h 539093"/>
              <a:gd name="connsiteX1" fmla="*/ 898488 w 898488"/>
              <a:gd name="connsiteY1" fmla="*/ 0 h 539093"/>
              <a:gd name="connsiteX2" fmla="*/ 898488 w 898488"/>
              <a:gd name="connsiteY2" fmla="*/ 539093 h 539093"/>
              <a:gd name="connsiteX3" fmla="*/ 0 w 898488"/>
              <a:gd name="connsiteY3" fmla="*/ 539093 h 539093"/>
              <a:gd name="connsiteX4" fmla="*/ 0 w 898488"/>
              <a:gd name="connsiteY4" fmla="*/ 0 h 53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488" h="539093">
                <a:moveTo>
                  <a:pt x="0" y="0"/>
                </a:moveTo>
                <a:lnTo>
                  <a:pt x="898488" y="0"/>
                </a:lnTo>
                <a:lnTo>
                  <a:pt x="898488" y="539093"/>
                </a:lnTo>
                <a:lnTo>
                  <a:pt x="0" y="539093"/>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Välfärdssystem</a:t>
            </a:r>
          </a:p>
        </p:txBody>
      </p:sp>
      <p:sp>
        <p:nvSpPr>
          <p:cNvPr id="11" name="Frihandsfigur: Form 10"/>
          <p:cNvSpPr/>
          <p:nvPr/>
        </p:nvSpPr>
        <p:spPr>
          <a:xfrm>
            <a:off x="6816080" y="2348881"/>
            <a:ext cx="1052398" cy="626738"/>
          </a:xfrm>
          <a:custGeom>
            <a:avLst/>
            <a:gdLst>
              <a:gd name="connsiteX0" fmla="*/ 0 w 898488"/>
              <a:gd name="connsiteY0" fmla="*/ 0 h 539093"/>
              <a:gd name="connsiteX1" fmla="*/ 898488 w 898488"/>
              <a:gd name="connsiteY1" fmla="*/ 0 h 539093"/>
              <a:gd name="connsiteX2" fmla="*/ 898488 w 898488"/>
              <a:gd name="connsiteY2" fmla="*/ 539093 h 539093"/>
              <a:gd name="connsiteX3" fmla="*/ 0 w 898488"/>
              <a:gd name="connsiteY3" fmla="*/ 539093 h 539093"/>
              <a:gd name="connsiteX4" fmla="*/ 0 w 898488"/>
              <a:gd name="connsiteY4" fmla="*/ 0 h 53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488" h="539093">
                <a:moveTo>
                  <a:pt x="0" y="0"/>
                </a:moveTo>
                <a:lnTo>
                  <a:pt x="898488" y="0"/>
                </a:lnTo>
                <a:lnTo>
                  <a:pt x="898488" y="539093"/>
                </a:lnTo>
                <a:lnTo>
                  <a:pt x="0" y="539093"/>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Levnadsnivå</a:t>
            </a:r>
          </a:p>
        </p:txBody>
      </p:sp>
      <p:sp>
        <p:nvSpPr>
          <p:cNvPr id="12" name="Frihandsfigur: Form 11"/>
          <p:cNvSpPr/>
          <p:nvPr/>
        </p:nvSpPr>
        <p:spPr>
          <a:xfrm>
            <a:off x="8005824" y="2348881"/>
            <a:ext cx="1032610" cy="626738"/>
          </a:xfrm>
          <a:custGeom>
            <a:avLst/>
            <a:gdLst>
              <a:gd name="connsiteX0" fmla="*/ 0 w 898488"/>
              <a:gd name="connsiteY0" fmla="*/ 0 h 539093"/>
              <a:gd name="connsiteX1" fmla="*/ 898488 w 898488"/>
              <a:gd name="connsiteY1" fmla="*/ 0 h 539093"/>
              <a:gd name="connsiteX2" fmla="*/ 898488 w 898488"/>
              <a:gd name="connsiteY2" fmla="*/ 539093 h 539093"/>
              <a:gd name="connsiteX3" fmla="*/ 0 w 898488"/>
              <a:gd name="connsiteY3" fmla="*/ 539093 h 539093"/>
              <a:gd name="connsiteX4" fmla="*/ 0 w 898488"/>
              <a:gd name="connsiteY4" fmla="*/ 0 h 53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488" h="539093">
                <a:moveTo>
                  <a:pt x="0" y="0"/>
                </a:moveTo>
                <a:lnTo>
                  <a:pt x="898488" y="0"/>
                </a:lnTo>
                <a:lnTo>
                  <a:pt x="898488" y="539093"/>
                </a:lnTo>
                <a:lnTo>
                  <a:pt x="0" y="539093"/>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Inkomst-fördelning</a:t>
            </a:r>
          </a:p>
        </p:txBody>
      </p:sp>
      <p:sp>
        <p:nvSpPr>
          <p:cNvPr id="13" name="Frihandsfigur: Form 12"/>
          <p:cNvSpPr/>
          <p:nvPr/>
        </p:nvSpPr>
        <p:spPr>
          <a:xfrm>
            <a:off x="9175781" y="2348880"/>
            <a:ext cx="1057537" cy="626738"/>
          </a:xfrm>
          <a:custGeom>
            <a:avLst/>
            <a:gdLst>
              <a:gd name="connsiteX0" fmla="*/ 0 w 898488"/>
              <a:gd name="connsiteY0" fmla="*/ 0 h 539093"/>
              <a:gd name="connsiteX1" fmla="*/ 898488 w 898488"/>
              <a:gd name="connsiteY1" fmla="*/ 0 h 539093"/>
              <a:gd name="connsiteX2" fmla="*/ 898488 w 898488"/>
              <a:gd name="connsiteY2" fmla="*/ 539093 h 539093"/>
              <a:gd name="connsiteX3" fmla="*/ 0 w 898488"/>
              <a:gd name="connsiteY3" fmla="*/ 539093 h 539093"/>
              <a:gd name="connsiteX4" fmla="*/ 0 w 898488"/>
              <a:gd name="connsiteY4" fmla="*/ 0 h 53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488" h="539093">
                <a:moveTo>
                  <a:pt x="0" y="0"/>
                </a:moveTo>
                <a:lnTo>
                  <a:pt x="898488" y="0"/>
                </a:lnTo>
                <a:lnTo>
                  <a:pt x="898488" y="539093"/>
                </a:lnTo>
                <a:lnTo>
                  <a:pt x="0" y="539093"/>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Befolknings-baserade studier</a:t>
            </a:r>
          </a:p>
        </p:txBody>
      </p:sp>
      <p:sp>
        <p:nvSpPr>
          <p:cNvPr id="14" name="Frihandsfigur: Form 13"/>
          <p:cNvSpPr/>
          <p:nvPr/>
        </p:nvSpPr>
        <p:spPr>
          <a:xfrm>
            <a:off x="2141200" y="3033923"/>
            <a:ext cx="1055295" cy="624804"/>
          </a:xfrm>
          <a:custGeom>
            <a:avLst/>
            <a:gdLst>
              <a:gd name="connsiteX0" fmla="*/ 0 w 898488"/>
              <a:gd name="connsiteY0" fmla="*/ 0 h 539093"/>
              <a:gd name="connsiteX1" fmla="*/ 898488 w 898488"/>
              <a:gd name="connsiteY1" fmla="*/ 0 h 539093"/>
              <a:gd name="connsiteX2" fmla="*/ 898488 w 898488"/>
              <a:gd name="connsiteY2" fmla="*/ 539093 h 539093"/>
              <a:gd name="connsiteX3" fmla="*/ 0 w 898488"/>
              <a:gd name="connsiteY3" fmla="*/ 539093 h 539093"/>
              <a:gd name="connsiteX4" fmla="*/ 0 w 898488"/>
              <a:gd name="connsiteY4" fmla="*/ 0 h 53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488" h="539093">
                <a:moveTo>
                  <a:pt x="0" y="0"/>
                </a:moveTo>
                <a:lnTo>
                  <a:pt x="898488" y="0"/>
                </a:lnTo>
                <a:lnTo>
                  <a:pt x="898488" y="539093"/>
                </a:lnTo>
                <a:lnTo>
                  <a:pt x="0" y="539093"/>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Migration</a:t>
            </a:r>
          </a:p>
        </p:txBody>
      </p:sp>
      <p:sp>
        <p:nvSpPr>
          <p:cNvPr id="15" name="Frihandsfigur: Form 14"/>
          <p:cNvSpPr/>
          <p:nvPr/>
        </p:nvSpPr>
        <p:spPr>
          <a:xfrm>
            <a:off x="3287688" y="3033923"/>
            <a:ext cx="1059068" cy="624804"/>
          </a:xfrm>
          <a:custGeom>
            <a:avLst/>
            <a:gdLst>
              <a:gd name="connsiteX0" fmla="*/ 0 w 898488"/>
              <a:gd name="connsiteY0" fmla="*/ 0 h 539093"/>
              <a:gd name="connsiteX1" fmla="*/ 898488 w 898488"/>
              <a:gd name="connsiteY1" fmla="*/ 0 h 539093"/>
              <a:gd name="connsiteX2" fmla="*/ 898488 w 898488"/>
              <a:gd name="connsiteY2" fmla="*/ 539093 h 539093"/>
              <a:gd name="connsiteX3" fmla="*/ 0 w 898488"/>
              <a:gd name="connsiteY3" fmla="*/ 539093 h 539093"/>
              <a:gd name="connsiteX4" fmla="*/ 0 w 898488"/>
              <a:gd name="connsiteY4" fmla="*/ 0 h 53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488" h="539093">
                <a:moveTo>
                  <a:pt x="0" y="0"/>
                </a:moveTo>
                <a:lnTo>
                  <a:pt x="898488" y="0"/>
                </a:lnTo>
                <a:lnTo>
                  <a:pt x="898488" y="539093"/>
                </a:lnTo>
                <a:lnTo>
                  <a:pt x="0" y="539093"/>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Familje-relationer</a:t>
            </a:r>
          </a:p>
        </p:txBody>
      </p:sp>
      <p:sp>
        <p:nvSpPr>
          <p:cNvPr id="16" name="Frihandsfigur: Form 15"/>
          <p:cNvSpPr/>
          <p:nvPr/>
        </p:nvSpPr>
        <p:spPr>
          <a:xfrm>
            <a:off x="4439816" y="3033923"/>
            <a:ext cx="1055295" cy="624804"/>
          </a:xfrm>
          <a:custGeom>
            <a:avLst/>
            <a:gdLst>
              <a:gd name="connsiteX0" fmla="*/ 0 w 898488"/>
              <a:gd name="connsiteY0" fmla="*/ 0 h 539093"/>
              <a:gd name="connsiteX1" fmla="*/ 898488 w 898488"/>
              <a:gd name="connsiteY1" fmla="*/ 0 h 539093"/>
              <a:gd name="connsiteX2" fmla="*/ 898488 w 898488"/>
              <a:gd name="connsiteY2" fmla="*/ 539093 h 539093"/>
              <a:gd name="connsiteX3" fmla="*/ 0 w 898488"/>
              <a:gd name="connsiteY3" fmla="*/ 539093 h 539093"/>
              <a:gd name="connsiteX4" fmla="*/ 0 w 898488"/>
              <a:gd name="connsiteY4" fmla="*/ 0 h 53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488" h="539093">
                <a:moveTo>
                  <a:pt x="0" y="0"/>
                </a:moveTo>
                <a:lnTo>
                  <a:pt x="898488" y="0"/>
                </a:lnTo>
                <a:lnTo>
                  <a:pt x="898488" y="539093"/>
                </a:lnTo>
                <a:lnTo>
                  <a:pt x="0" y="539093"/>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Kamrat-relationer</a:t>
            </a:r>
          </a:p>
        </p:txBody>
      </p:sp>
      <p:sp>
        <p:nvSpPr>
          <p:cNvPr id="17" name="Frihandsfigur: Form 16"/>
          <p:cNvSpPr/>
          <p:nvPr/>
        </p:nvSpPr>
        <p:spPr>
          <a:xfrm>
            <a:off x="5629560" y="3033923"/>
            <a:ext cx="1059068" cy="624804"/>
          </a:xfrm>
          <a:custGeom>
            <a:avLst/>
            <a:gdLst>
              <a:gd name="connsiteX0" fmla="*/ 0 w 898488"/>
              <a:gd name="connsiteY0" fmla="*/ 0 h 539093"/>
              <a:gd name="connsiteX1" fmla="*/ 898488 w 898488"/>
              <a:gd name="connsiteY1" fmla="*/ 0 h 539093"/>
              <a:gd name="connsiteX2" fmla="*/ 898488 w 898488"/>
              <a:gd name="connsiteY2" fmla="*/ 539093 h 539093"/>
              <a:gd name="connsiteX3" fmla="*/ 0 w 898488"/>
              <a:gd name="connsiteY3" fmla="*/ 539093 h 539093"/>
              <a:gd name="connsiteX4" fmla="*/ 0 w 898488"/>
              <a:gd name="connsiteY4" fmla="*/ 0 h 53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488" h="539093">
                <a:moveTo>
                  <a:pt x="0" y="0"/>
                </a:moveTo>
                <a:lnTo>
                  <a:pt x="898488" y="0"/>
                </a:lnTo>
                <a:lnTo>
                  <a:pt x="898488" y="539093"/>
                </a:lnTo>
                <a:lnTo>
                  <a:pt x="0" y="539093"/>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Barns och ungdomars utveckling och socialisation</a:t>
            </a:r>
          </a:p>
        </p:txBody>
      </p:sp>
      <p:sp>
        <p:nvSpPr>
          <p:cNvPr id="18" name="Frihandsfigur: Form 17"/>
          <p:cNvSpPr/>
          <p:nvPr/>
        </p:nvSpPr>
        <p:spPr>
          <a:xfrm>
            <a:off x="6816080" y="3033924"/>
            <a:ext cx="1052398" cy="624804"/>
          </a:xfrm>
          <a:custGeom>
            <a:avLst/>
            <a:gdLst>
              <a:gd name="connsiteX0" fmla="*/ 0 w 898488"/>
              <a:gd name="connsiteY0" fmla="*/ 0 h 539093"/>
              <a:gd name="connsiteX1" fmla="*/ 898488 w 898488"/>
              <a:gd name="connsiteY1" fmla="*/ 0 h 539093"/>
              <a:gd name="connsiteX2" fmla="*/ 898488 w 898488"/>
              <a:gd name="connsiteY2" fmla="*/ 539093 h 539093"/>
              <a:gd name="connsiteX3" fmla="*/ 0 w 898488"/>
              <a:gd name="connsiteY3" fmla="*/ 539093 h 539093"/>
              <a:gd name="connsiteX4" fmla="*/ 0 w 898488"/>
              <a:gd name="connsiteY4" fmla="*/ 0 h 53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488" h="539093">
                <a:moveTo>
                  <a:pt x="0" y="0"/>
                </a:moveTo>
                <a:lnTo>
                  <a:pt x="898488" y="0"/>
                </a:lnTo>
                <a:lnTo>
                  <a:pt x="898488" y="539093"/>
                </a:lnTo>
                <a:lnTo>
                  <a:pt x="0" y="539093"/>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Kropp</a:t>
            </a:r>
          </a:p>
        </p:txBody>
      </p:sp>
      <p:sp>
        <p:nvSpPr>
          <p:cNvPr id="19" name="Frihandsfigur: Form 18"/>
          <p:cNvSpPr/>
          <p:nvPr/>
        </p:nvSpPr>
        <p:spPr>
          <a:xfrm>
            <a:off x="8005824" y="3033924"/>
            <a:ext cx="1032610" cy="624804"/>
          </a:xfrm>
          <a:custGeom>
            <a:avLst/>
            <a:gdLst>
              <a:gd name="connsiteX0" fmla="*/ 0 w 898488"/>
              <a:gd name="connsiteY0" fmla="*/ 0 h 539093"/>
              <a:gd name="connsiteX1" fmla="*/ 898488 w 898488"/>
              <a:gd name="connsiteY1" fmla="*/ 0 h 539093"/>
              <a:gd name="connsiteX2" fmla="*/ 898488 w 898488"/>
              <a:gd name="connsiteY2" fmla="*/ 539093 h 539093"/>
              <a:gd name="connsiteX3" fmla="*/ 0 w 898488"/>
              <a:gd name="connsiteY3" fmla="*/ 539093 h 539093"/>
              <a:gd name="connsiteX4" fmla="*/ 0 w 898488"/>
              <a:gd name="connsiteY4" fmla="*/ 0 h 53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488" h="539093">
                <a:moveTo>
                  <a:pt x="0" y="0"/>
                </a:moveTo>
                <a:lnTo>
                  <a:pt x="898488" y="0"/>
                </a:lnTo>
                <a:lnTo>
                  <a:pt x="898488" y="539093"/>
                </a:lnTo>
                <a:lnTo>
                  <a:pt x="0" y="539093"/>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Kön/genus</a:t>
            </a:r>
          </a:p>
        </p:txBody>
      </p:sp>
      <p:sp>
        <p:nvSpPr>
          <p:cNvPr id="20" name="Frihandsfigur: Form 19"/>
          <p:cNvSpPr/>
          <p:nvPr/>
        </p:nvSpPr>
        <p:spPr>
          <a:xfrm>
            <a:off x="9175781" y="3033922"/>
            <a:ext cx="1057536" cy="624804"/>
          </a:xfrm>
          <a:custGeom>
            <a:avLst/>
            <a:gdLst>
              <a:gd name="connsiteX0" fmla="*/ 0 w 898488"/>
              <a:gd name="connsiteY0" fmla="*/ 0 h 539093"/>
              <a:gd name="connsiteX1" fmla="*/ 898488 w 898488"/>
              <a:gd name="connsiteY1" fmla="*/ 0 h 539093"/>
              <a:gd name="connsiteX2" fmla="*/ 898488 w 898488"/>
              <a:gd name="connsiteY2" fmla="*/ 539093 h 539093"/>
              <a:gd name="connsiteX3" fmla="*/ 0 w 898488"/>
              <a:gd name="connsiteY3" fmla="*/ 539093 h 539093"/>
              <a:gd name="connsiteX4" fmla="*/ 0 w 898488"/>
              <a:gd name="connsiteY4" fmla="*/ 0 h 53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488" h="539093">
                <a:moveTo>
                  <a:pt x="0" y="0"/>
                </a:moveTo>
                <a:lnTo>
                  <a:pt x="898488" y="0"/>
                </a:lnTo>
                <a:lnTo>
                  <a:pt x="898488" y="539093"/>
                </a:lnTo>
                <a:lnTo>
                  <a:pt x="0" y="539093"/>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Sexualitet</a:t>
            </a:r>
          </a:p>
        </p:txBody>
      </p:sp>
      <p:sp>
        <p:nvSpPr>
          <p:cNvPr id="21" name="Frihandsfigur: Form 20"/>
          <p:cNvSpPr/>
          <p:nvPr/>
        </p:nvSpPr>
        <p:spPr>
          <a:xfrm>
            <a:off x="2141200" y="3717032"/>
            <a:ext cx="1055295" cy="599330"/>
          </a:xfrm>
          <a:custGeom>
            <a:avLst/>
            <a:gdLst>
              <a:gd name="connsiteX0" fmla="*/ 0 w 898488"/>
              <a:gd name="connsiteY0" fmla="*/ 0 h 539093"/>
              <a:gd name="connsiteX1" fmla="*/ 898488 w 898488"/>
              <a:gd name="connsiteY1" fmla="*/ 0 h 539093"/>
              <a:gd name="connsiteX2" fmla="*/ 898488 w 898488"/>
              <a:gd name="connsiteY2" fmla="*/ 539093 h 539093"/>
              <a:gd name="connsiteX3" fmla="*/ 0 w 898488"/>
              <a:gd name="connsiteY3" fmla="*/ 539093 h 539093"/>
              <a:gd name="connsiteX4" fmla="*/ 0 w 898488"/>
              <a:gd name="connsiteY4" fmla="*/ 0 h 53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488" h="539093">
                <a:moveTo>
                  <a:pt x="0" y="0"/>
                </a:moveTo>
                <a:lnTo>
                  <a:pt x="898488" y="0"/>
                </a:lnTo>
                <a:lnTo>
                  <a:pt x="898488" y="539093"/>
                </a:lnTo>
                <a:lnTo>
                  <a:pt x="0" y="539093"/>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Sociala problem</a:t>
            </a:r>
          </a:p>
        </p:txBody>
      </p:sp>
      <p:sp>
        <p:nvSpPr>
          <p:cNvPr id="22" name="Frihandsfigur: Form 21"/>
          <p:cNvSpPr/>
          <p:nvPr/>
        </p:nvSpPr>
        <p:spPr>
          <a:xfrm>
            <a:off x="3287688" y="3717032"/>
            <a:ext cx="1059068" cy="599330"/>
          </a:xfrm>
          <a:custGeom>
            <a:avLst/>
            <a:gdLst>
              <a:gd name="connsiteX0" fmla="*/ 0 w 898488"/>
              <a:gd name="connsiteY0" fmla="*/ 0 h 539093"/>
              <a:gd name="connsiteX1" fmla="*/ 898488 w 898488"/>
              <a:gd name="connsiteY1" fmla="*/ 0 h 539093"/>
              <a:gd name="connsiteX2" fmla="*/ 898488 w 898488"/>
              <a:gd name="connsiteY2" fmla="*/ 539093 h 539093"/>
              <a:gd name="connsiteX3" fmla="*/ 0 w 898488"/>
              <a:gd name="connsiteY3" fmla="*/ 539093 h 539093"/>
              <a:gd name="connsiteX4" fmla="*/ 0 w 898488"/>
              <a:gd name="connsiteY4" fmla="*/ 0 h 53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488" h="539093">
                <a:moveTo>
                  <a:pt x="0" y="0"/>
                </a:moveTo>
                <a:lnTo>
                  <a:pt x="898488" y="0"/>
                </a:lnTo>
                <a:lnTo>
                  <a:pt x="898488" y="539093"/>
                </a:lnTo>
                <a:lnTo>
                  <a:pt x="0" y="539093"/>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Våld</a:t>
            </a:r>
          </a:p>
        </p:txBody>
      </p:sp>
      <p:sp>
        <p:nvSpPr>
          <p:cNvPr id="23" name="Frihandsfigur: Form 22"/>
          <p:cNvSpPr/>
          <p:nvPr/>
        </p:nvSpPr>
        <p:spPr>
          <a:xfrm>
            <a:off x="4439816" y="3717032"/>
            <a:ext cx="1055295" cy="599330"/>
          </a:xfrm>
          <a:custGeom>
            <a:avLst/>
            <a:gdLst>
              <a:gd name="connsiteX0" fmla="*/ 0 w 898488"/>
              <a:gd name="connsiteY0" fmla="*/ 0 h 539093"/>
              <a:gd name="connsiteX1" fmla="*/ 898488 w 898488"/>
              <a:gd name="connsiteY1" fmla="*/ 0 h 539093"/>
              <a:gd name="connsiteX2" fmla="*/ 898488 w 898488"/>
              <a:gd name="connsiteY2" fmla="*/ 539093 h 539093"/>
              <a:gd name="connsiteX3" fmla="*/ 0 w 898488"/>
              <a:gd name="connsiteY3" fmla="*/ 539093 h 539093"/>
              <a:gd name="connsiteX4" fmla="*/ 0 w 898488"/>
              <a:gd name="connsiteY4" fmla="*/ 0 h 53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488" h="539093">
                <a:moveTo>
                  <a:pt x="0" y="0"/>
                </a:moveTo>
                <a:lnTo>
                  <a:pt x="898488" y="0"/>
                </a:lnTo>
                <a:lnTo>
                  <a:pt x="898488" y="539093"/>
                </a:lnTo>
                <a:lnTo>
                  <a:pt x="0" y="539093"/>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Övergrepp</a:t>
            </a:r>
          </a:p>
        </p:txBody>
      </p:sp>
      <p:sp>
        <p:nvSpPr>
          <p:cNvPr id="24" name="Frihandsfigur: Form 23"/>
          <p:cNvSpPr/>
          <p:nvPr/>
        </p:nvSpPr>
        <p:spPr>
          <a:xfrm>
            <a:off x="5629560" y="3717032"/>
            <a:ext cx="1059068" cy="599330"/>
          </a:xfrm>
          <a:custGeom>
            <a:avLst/>
            <a:gdLst>
              <a:gd name="connsiteX0" fmla="*/ 0 w 898488"/>
              <a:gd name="connsiteY0" fmla="*/ 0 h 539093"/>
              <a:gd name="connsiteX1" fmla="*/ 898488 w 898488"/>
              <a:gd name="connsiteY1" fmla="*/ 0 h 539093"/>
              <a:gd name="connsiteX2" fmla="*/ 898488 w 898488"/>
              <a:gd name="connsiteY2" fmla="*/ 539093 h 539093"/>
              <a:gd name="connsiteX3" fmla="*/ 0 w 898488"/>
              <a:gd name="connsiteY3" fmla="*/ 539093 h 539093"/>
              <a:gd name="connsiteX4" fmla="*/ 0 w 898488"/>
              <a:gd name="connsiteY4" fmla="*/ 0 h 53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488" h="539093">
                <a:moveTo>
                  <a:pt x="0" y="0"/>
                </a:moveTo>
                <a:lnTo>
                  <a:pt x="898488" y="0"/>
                </a:lnTo>
                <a:lnTo>
                  <a:pt x="898488" y="539093"/>
                </a:lnTo>
                <a:lnTo>
                  <a:pt x="0" y="539093"/>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Utstötnings-processer</a:t>
            </a:r>
          </a:p>
        </p:txBody>
      </p:sp>
      <p:sp>
        <p:nvSpPr>
          <p:cNvPr id="25" name="Frihandsfigur: Form 24"/>
          <p:cNvSpPr/>
          <p:nvPr/>
        </p:nvSpPr>
        <p:spPr>
          <a:xfrm>
            <a:off x="6816080" y="3717033"/>
            <a:ext cx="1052398" cy="599330"/>
          </a:xfrm>
          <a:custGeom>
            <a:avLst/>
            <a:gdLst>
              <a:gd name="connsiteX0" fmla="*/ 0 w 898488"/>
              <a:gd name="connsiteY0" fmla="*/ 0 h 539093"/>
              <a:gd name="connsiteX1" fmla="*/ 898488 w 898488"/>
              <a:gd name="connsiteY1" fmla="*/ 0 h 539093"/>
              <a:gd name="connsiteX2" fmla="*/ 898488 w 898488"/>
              <a:gd name="connsiteY2" fmla="*/ 539093 h 539093"/>
              <a:gd name="connsiteX3" fmla="*/ 0 w 898488"/>
              <a:gd name="connsiteY3" fmla="*/ 539093 h 539093"/>
              <a:gd name="connsiteX4" fmla="*/ 0 w 898488"/>
              <a:gd name="connsiteY4" fmla="*/ 0 h 53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488" h="539093">
                <a:moveTo>
                  <a:pt x="0" y="0"/>
                </a:moveTo>
                <a:lnTo>
                  <a:pt x="898488" y="0"/>
                </a:lnTo>
                <a:lnTo>
                  <a:pt x="898488" y="539093"/>
                </a:lnTo>
                <a:lnTo>
                  <a:pt x="0" y="539093"/>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Marginalisering</a:t>
            </a:r>
          </a:p>
        </p:txBody>
      </p:sp>
      <p:sp>
        <p:nvSpPr>
          <p:cNvPr id="26" name="Frihandsfigur: Form 25"/>
          <p:cNvSpPr/>
          <p:nvPr/>
        </p:nvSpPr>
        <p:spPr>
          <a:xfrm>
            <a:off x="8005824" y="3717033"/>
            <a:ext cx="1032610" cy="599330"/>
          </a:xfrm>
          <a:custGeom>
            <a:avLst/>
            <a:gdLst>
              <a:gd name="connsiteX0" fmla="*/ 0 w 898488"/>
              <a:gd name="connsiteY0" fmla="*/ 0 h 539093"/>
              <a:gd name="connsiteX1" fmla="*/ 898488 w 898488"/>
              <a:gd name="connsiteY1" fmla="*/ 0 h 539093"/>
              <a:gd name="connsiteX2" fmla="*/ 898488 w 898488"/>
              <a:gd name="connsiteY2" fmla="*/ 539093 h 539093"/>
              <a:gd name="connsiteX3" fmla="*/ 0 w 898488"/>
              <a:gd name="connsiteY3" fmla="*/ 539093 h 539093"/>
              <a:gd name="connsiteX4" fmla="*/ 0 w 898488"/>
              <a:gd name="connsiteY4" fmla="*/ 0 h 53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488" h="539093">
                <a:moveTo>
                  <a:pt x="0" y="0"/>
                </a:moveTo>
                <a:lnTo>
                  <a:pt x="898488" y="0"/>
                </a:lnTo>
                <a:lnTo>
                  <a:pt x="898488" y="539093"/>
                </a:lnTo>
                <a:lnTo>
                  <a:pt x="0" y="539093"/>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Socialtjänstens insatser</a:t>
            </a:r>
          </a:p>
        </p:txBody>
      </p:sp>
      <p:sp>
        <p:nvSpPr>
          <p:cNvPr id="27" name="Frihandsfigur: Form 26"/>
          <p:cNvSpPr/>
          <p:nvPr/>
        </p:nvSpPr>
        <p:spPr>
          <a:xfrm>
            <a:off x="9175781" y="3717031"/>
            <a:ext cx="1057536" cy="599330"/>
          </a:xfrm>
          <a:custGeom>
            <a:avLst/>
            <a:gdLst>
              <a:gd name="connsiteX0" fmla="*/ 0 w 898488"/>
              <a:gd name="connsiteY0" fmla="*/ 0 h 539093"/>
              <a:gd name="connsiteX1" fmla="*/ 898488 w 898488"/>
              <a:gd name="connsiteY1" fmla="*/ 0 h 539093"/>
              <a:gd name="connsiteX2" fmla="*/ 898488 w 898488"/>
              <a:gd name="connsiteY2" fmla="*/ 539093 h 539093"/>
              <a:gd name="connsiteX3" fmla="*/ 0 w 898488"/>
              <a:gd name="connsiteY3" fmla="*/ 539093 h 539093"/>
              <a:gd name="connsiteX4" fmla="*/ 0 w 898488"/>
              <a:gd name="connsiteY4" fmla="*/ 0 h 53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488" h="539093">
                <a:moveTo>
                  <a:pt x="0" y="0"/>
                </a:moveTo>
                <a:lnTo>
                  <a:pt x="898488" y="0"/>
                </a:lnTo>
                <a:lnTo>
                  <a:pt x="898488" y="539093"/>
                </a:lnTo>
                <a:lnTo>
                  <a:pt x="0" y="539093"/>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Socialtjänstens verksamheter</a:t>
            </a:r>
          </a:p>
        </p:txBody>
      </p:sp>
      <p:sp>
        <p:nvSpPr>
          <p:cNvPr id="28" name="Frihandsfigur: Form 27"/>
          <p:cNvSpPr/>
          <p:nvPr/>
        </p:nvSpPr>
        <p:spPr>
          <a:xfrm>
            <a:off x="2141200" y="4402075"/>
            <a:ext cx="1055295" cy="612682"/>
          </a:xfrm>
          <a:custGeom>
            <a:avLst/>
            <a:gdLst>
              <a:gd name="connsiteX0" fmla="*/ 0 w 898488"/>
              <a:gd name="connsiteY0" fmla="*/ 0 h 539093"/>
              <a:gd name="connsiteX1" fmla="*/ 898488 w 898488"/>
              <a:gd name="connsiteY1" fmla="*/ 0 h 539093"/>
              <a:gd name="connsiteX2" fmla="*/ 898488 w 898488"/>
              <a:gd name="connsiteY2" fmla="*/ 539093 h 539093"/>
              <a:gd name="connsiteX3" fmla="*/ 0 w 898488"/>
              <a:gd name="connsiteY3" fmla="*/ 539093 h 539093"/>
              <a:gd name="connsiteX4" fmla="*/ 0 w 898488"/>
              <a:gd name="connsiteY4" fmla="*/ 0 h 53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488" h="539093">
                <a:moveTo>
                  <a:pt x="0" y="0"/>
                </a:moveTo>
                <a:lnTo>
                  <a:pt x="898488" y="0"/>
                </a:lnTo>
                <a:lnTo>
                  <a:pt x="898488" y="539093"/>
                </a:lnTo>
                <a:lnTo>
                  <a:pt x="0" y="539093"/>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Organisation</a:t>
            </a:r>
          </a:p>
        </p:txBody>
      </p:sp>
      <p:sp>
        <p:nvSpPr>
          <p:cNvPr id="29" name="Frihandsfigur: Form 28"/>
          <p:cNvSpPr/>
          <p:nvPr/>
        </p:nvSpPr>
        <p:spPr>
          <a:xfrm>
            <a:off x="3287688" y="4402075"/>
            <a:ext cx="1059068" cy="612682"/>
          </a:xfrm>
          <a:custGeom>
            <a:avLst/>
            <a:gdLst>
              <a:gd name="connsiteX0" fmla="*/ 0 w 898488"/>
              <a:gd name="connsiteY0" fmla="*/ 0 h 539093"/>
              <a:gd name="connsiteX1" fmla="*/ 898488 w 898488"/>
              <a:gd name="connsiteY1" fmla="*/ 0 h 539093"/>
              <a:gd name="connsiteX2" fmla="*/ 898488 w 898488"/>
              <a:gd name="connsiteY2" fmla="*/ 539093 h 539093"/>
              <a:gd name="connsiteX3" fmla="*/ 0 w 898488"/>
              <a:gd name="connsiteY3" fmla="*/ 539093 h 539093"/>
              <a:gd name="connsiteX4" fmla="*/ 0 w 898488"/>
              <a:gd name="connsiteY4" fmla="*/ 0 h 53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488" h="539093">
                <a:moveTo>
                  <a:pt x="0" y="0"/>
                </a:moveTo>
                <a:lnTo>
                  <a:pt x="898488" y="0"/>
                </a:lnTo>
                <a:lnTo>
                  <a:pt x="898488" y="539093"/>
                </a:lnTo>
                <a:lnTo>
                  <a:pt x="0" y="539093"/>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Metodutveckling</a:t>
            </a:r>
          </a:p>
        </p:txBody>
      </p:sp>
      <p:sp>
        <p:nvSpPr>
          <p:cNvPr id="30" name="Frihandsfigur: Form 29"/>
          <p:cNvSpPr/>
          <p:nvPr/>
        </p:nvSpPr>
        <p:spPr>
          <a:xfrm>
            <a:off x="4439816" y="4402075"/>
            <a:ext cx="1059068" cy="612682"/>
          </a:xfrm>
          <a:custGeom>
            <a:avLst/>
            <a:gdLst>
              <a:gd name="connsiteX0" fmla="*/ 0 w 898488"/>
              <a:gd name="connsiteY0" fmla="*/ 0 h 539093"/>
              <a:gd name="connsiteX1" fmla="*/ 898488 w 898488"/>
              <a:gd name="connsiteY1" fmla="*/ 0 h 539093"/>
              <a:gd name="connsiteX2" fmla="*/ 898488 w 898488"/>
              <a:gd name="connsiteY2" fmla="*/ 539093 h 539093"/>
              <a:gd name="connsiteX3" fmla="*/ 0 w 898488"/>
              <a:gd name="connsiteY3" fmla="*/ 539093 h 539093"/>
              <a:gd name="connsiteX4" fmla="*/ 0 w 898488"/>
              <a:gd name="connsiteY4" fmla="*/ 0 h 53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488" h="539093">
                <a:moveTo>
                  <a:pt x="0" y="0"/>
                </a:moveTo>
                <a:lnTo>
                  <a:pt x="898488" y="0"/>
                </a:lnTo>
                <a:lnTo>
                  <a:pt x="898488" y="539093"/>
                </a:lnTo>
                <a:lnTo>
                  <a:pt x="0" y="539093"/>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Samverkan</a:t>
            </a:r>
          </a:p>
        </p:txBody>
      </p:sp>
      <p:sp>
        <p:nvSpPr>
          <p:cNvPr id="31" name="Frihandsfigur: Form 30"/>
          <p:cNvSpPr/>
          <p:nvPr/>
        </p:nvSpPr>
        <p:spPr>
          <a:xfrm>
            <a:off x="5629560" y="4402075"/>
            <a:ext cx="1059068" cy="612682"/>
          </a:xfrm>
          <a:custGeom>
            <a:avLst/>
            <a:gdLst>
              <a:gd name="connsiteX0" fmla="*/ 0 w 898488"/>
              <a:gd name="connsiteY0" fmla="*/ 0 h 539093"/>
              <a:gd name="connsiteX1" fmla="*/ 898488 w 898488"/>
              <a:gd name="connsiteY1" fmla="*/ 0 h 539093"/>
              <a:gd name="connsiteX2" fmla="*/ 898488 w 898488"/>
              <a:gd name="connsiteY2" fmla="*/ 539093 h 539093"/>
              <a:gd name="connsiteX3" fmla="*/ 0 w 898488"/>
              <a:gd name="connsiteY3" fmla="*/ 539093 h 539093"/>
              <a:gd name="connsiteX4" fmla="*/ 0 w 898488"/>
              <a:gd name="connsiteY4" fmla="*/ 0 h 53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488" h="539093">
                <a:moveTo>
                  <a:pt x="0" y="0"/>
                </a:moveTo>
                <a:lnTo>
                  <a:pt x="898488" y="0"/>
                </a:lnTo>
                <a:lnTo>
                  <a:pt x="898488" y="539093"/>
                </a:lnTo>
                <a:lnTo>
                  <a:pt x="0" y="539093"/>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Äldre</a:t>
            </a:r>
          </a:p>
        </p:txBody>
      </p:sp>
      <p:sp>
        <p:nvSpPr>
          <p:cNvPr id="32" name="Frihandsfigur: Form 31"/>
          <p:cNvSpPr/>
          <p:nvPr/>
        </p:nvSpPr>
        <p:spPr>
          <a:xfrm>
            <a:off x="6816080" y="4402076"/>
            <a:ext cx="1052398" cy="612682"/>
          </a:xfrm>
          <a:custGeom>
            <a:avLst/>
            <a:gdLst>
              <a:gd name="connsiteX0" fmla="*/ 0 w 898488"/>
              <a:gd name="connsiteY0" fmla="*/ 0 h 539093"/>
              <a:gd name="connsiteX1" fmla="*/ 898488 w 898488"/>
              <a:gd name="connsiteY1" fmla="*/ 0 h 539093"/>
              <a:gd name="connsiteX2" fmla="*/ 898488 w 898488"/>
              <a:gd name="connsiteY2" fmla="*/ 539093 h 539093"/>
              <a:gd name="connsiteX3" fmla="*/ 0 w 898488"/>
              <a:gd name="connsiteY3" fmla="*/ 539093 h 539093"/>
              <a:gd name="connsiteX4" fmla="*/ 0 w 898488"/>
              <a:gd name="connsiteY4" fmla="*/ 0 h 53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488" h="539093">
                <a:moveTo>
                  <a:pt x="0" y="0"/>
                </a:moveTo>
                <a:lnTo>
                  <a:pt x="898488" y="0"/>
                </a:lnTo>
                <a:lnTo>
                  <a:pt x="898488" y="539093"/>
                </a:lnTo>
                <a:lnTo>
                  <a:pt x="0" y="539093"/>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Barn och ungdom</a:t>
            </a:r>
          </a:p>
        </p:txBody>
      </p:sp>
      <p:sp>
        <p:nvSpPr>
          <p:cNvPr id="33" name="Frihandsfigur: Form 32"/>
          <p:cNvSpPr/>
          <p:nvPr/>
        </p:nvSpPr>
        <p:spPr>
          <a:xfrm>
            <a:off x="8005824" y="4402076"/>
            <a:ext cx="1032610" cy="612682"/>
          </a:xfrm>
          <a:custGeom>
            <a:avLst/>
            <a:gdLst>
              <a:gd name="connsiteX0" fmla="*/ 0 w 898488"/>
              <a:gd name="connsiteY0" fmla="*/ 0 h 539093"/>
              <a:gd name="connsiteX1" fmla="*/ 898488 w 898488"/>
              <a:gd name="connsiteY1" fmla="*/ 0 h 539093"/>
              <a:gd name="connsiteX2" fmla="*/ 898488 w 898488"/>
              <a:gd name="connsiteY2" fmla="*/ 539093 h 539093"/>
              <a:gd name="connsiteX3" fmla="*/ 0 w 898488"/>
              <a:gd name="connsiteY3" fmla="*/ 539093 h 539093"/>
              <a:gd name="connsiteX4" fmla="*/ 0 w 898488"/>
              <a:gd name="connsiteY4" fmla="*/ 0 h 53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488" h="539093">
                <a:moveTo>
                  <a:pt x="0" y="0"/>
                </a:moveTo>
                <a:lnTo>
                  <a:pt x="898488" y="0"/>
                </a:lnTo>
                <a:lnTo>
                  <a:pt x="898488" y="539093"/>
                </a:lnTo>
                <a:lnTo>
                  <a:pt x="0" y="539093"/>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Funktions-hinder</a:t>
            </a:r>
          </a:p>
        </p:txBody>
      </p:sp>
      <p:sp>
        <p:nvSpPr>
          <p:cNvPr id="34" name="Frihandsfigur: Form 33"/>
          <p:cNvSpPr/>
          <p:nvPr/>
        </p:nvSpPr>
        <p:spPr>
          <a:xfrm>
            <a:off x="9175781" y="4402074"/>
            <a:ext cx="1057536" cy="612682"/>
          </a:xfrm>
          <a:custGeom>
            <a:avLst/>
            <a:gdLst>
              <a:gd name="connsiteX0" fmla="*/ 0 w 898488"/>
              <a:gd name="connsiteY0" fmla="*/ 0 h 539093"/>
              <a:gd name="connsiteX1" fmla="*/ 898488 w 898488"/>
              <a:gd name="connsiteY1" fmla="*/ 0 h 539093"/>
              <a:gd name="connsiteX2" fmla="*/ 898488 w 898488"/>
              <a:gd name="connsiteY2" fmla="*/ 539093 h 539093"/>
              <a:gd name="connsiteX3" fmla="*/ 0 w 898488"/>
              <a:gd name="connsiteY3" fmla="*/ 539093 h 539093"/>
              <a:gd name="connsiteX4" fmla="*/ 0 w 898488"/>
              <a:gd name="connsiteY4" fmla="*/ 0 h 53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488" h="539093">
                <a:moveTo>
                  <a:pt x="0" y="0"/>
                </a:moveTo>
                <a:lnTo>
                  <a:pt x="898488" y="0"/>
                </a:lnTo>
                <a:lnTo>
                  <a:pt x="898488" y="539093"/>
                </a:lnTo>
                <a:lnTo>
                  <a:pt x="0" y="539093"/>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Försörjnings-problem</a:t>
            </a:r>
          </a:p>
        </p:txBody>
      </p:sp>
      <p:sp>
        <p:nvSpPr>
          <p:cNvPr id="35" name="Frihandsfigur: Form 34"/>
          <p:cNvSpPr/>
          <p:nvPr/>
        </p:nvSpPr>
        <p:spPr>
          <a:xfrm>
            <a:off x="2141200" y="5050148"/>
            <a:ext cx="1055295" cy="639039"/>
          </a:xfrm>
          <a:custGeom>
            <a:avLst/>
            <a:gdLst>
              <a:gd name="connsiteX0" fmla="*/ 0 w 898488"/>
              <a:gd name="connsiteY0" fmla="*/ 0 h 539093"/>
              <a:gd name="connsiteX1" fmla="*/ 898488 w 898488"/>
              <a:gd name="connsiteY1" fmla="*/ 0 h 539093"/>
              <a:gd name="connsiteX2" fmla="*/ 898488 w 898488"/>
              <a:gd name="connsiteY2" fmla="*/ 539093 h 539093"/>
              <a:gd name="connsiteX3" fmla="*/ 0 w 898488"/>
              <a:gd name="connsiteY3" fmla="*/ 539093 h 539093"/>
              <a:gd name="connsiteX4" fmla="*/ 0 w 898488"/>
              <a:gd name="connsiteY4" fmla="*/ 0 h 53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488" h="539093">
                <a:moveTo>
                  <a:pt x="0" y="0"/>
                </a:moveTo>
                <a:lnTo>
                  <a:pt x="898488" y="0"/>
                </a:lnTo>
                <a:lnTo>
                  <a:pt x="898488" y="539093"/>
                </a:lnTo>
                <a:lnTo>
                  <a:pt x="0" y="539093"/>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Psykisk ohälsa</a:t>
            </a:r>
          </a:p>
        </p:txBody>
      </p:sp>
      <p:sp>
        <p:nvSpPr>
          <p:cNvPr id="36" name="Frihandsfigur: Form 35"/>
          <p:cNvSpPr/>
          <p:nvPr/>
        </p:nvSpPr>
        <p:spPr>
          <a:xfrm>
            <a:off x="3287688" y="5050148"/>
            <a:ext cx="1059068" cy="639039"/>
          </a:xfrm>
          <a:custGeom>
            <a:avLst/>
            <a:gdLst>
              <a:gd name="connsiteX0" fmla="*/ 0 w 898488"/>
              <a:gd name="connsiteY0" fmla="*/ 0 h 539093"/>
              <a:gd name="connsiteX1" fmla="*/ 898488 w 898488"/>
              <a:gd name="connsiteY1" fmla="*/ 0 h 539093"/>
              <a:gd name="connsiteX2" fmla="*/ 898488 w 898488"/>
              <a:gd name="connsiteY2" fmla="*/ 539093 h 539093"/>
              <a:gd name="connsiteX3" fmla="*/ 0 w 898488"/>
              <a:gd name="connsiteY3" fmla="*/ 539093 h 539093"/>
              <a:gd name="connsiteX4" fmla="*/ 0 w 898488"/>
              <a:gd name="connsiteY4" fmla="*/ 0 h 53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488" h="539093">
                <a:moveTo>
                  <a:pt x="0" y="0"/>
                </a:moveTo>
                <a:lnTo>
                  <a:pt x="898488" y="0"/>
                </a:lnTo>
                <a:lnTo>
                  <a:pt x="898488" y="539093"/>
                </a:lnTo>
                <a:lnTo>
                  <a:pt x="0" y="539093"/>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Sjukdom</a:t>
            </a:r>
          </a:p>
        </p:txBody>
      </p:sp>
      <p:sp>
        <p:nvSpPr>
          <p:cNvPr id="37" name="Frihandsfigur: Form 36"/>
          <p:cNvSpPr/>
          <p:nvPr/>
        </p:nvSpPr>
        <p:spPr>
          <a:xfrm>
            <a:off x="4439816" y="5050148"/>
            <a:ext cx="1059068" cy="639039"/>
          </a:xfrm>
          <a:custGeom>
            <a:avLst/>
            <a:gdLst>
              <a:gd name="connsiteX0" fmla="*/ 0 w 898488"/>
              <a:gd name="connsiteY0" fmla="*/ 0 h 539093"/>
              <a:gd name="connsiteX1" fmla="*/ 898488 w 898488"/>
              <a:gd name="connsiteY1" fmla="*/ 0 h 539093"/>
              <a:gd name="connsiteX2" fmla="*/ 898488 w 898488"/>
              <a:gd name="connsiteY2" fmla="*/ 539093 h 539093"/>
              <a:gd name="connsiteX3" fmla="*/ 0 w 898488"/>
              <a:gd name="connsiteY3" fmla="*/ 539093 h 539093"/>
              <a:gd name="connsiteX4" fmla="*/ 0 w 898488"/>
              <a:gd name="connsiteY4" fmla="*/ 0 h 53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488" h="539093">
                <a:moveTo>
                  <a:pt x="0" y="0"/>
                </a:moveTo>
                <a:lnTo>
                  <a:pt x="898488" y="0"/>
                </a:lnTo>
                <a:lnTo>
                  <a:pt x="898488" y="539093"/>
                </a:lnTo>
                <a:lnTo>
                  <a:pt x="0" y="539093"/>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Beroende</a:t>
            </a:r>
          </a:p>
        </p:txBody>
      </p:sp>
      <p:sp>
        <p:nvSpPr>
          <p:cNvPr id="38" name="Frihandsfigur: Form 37"/>
          <p:cNvSpPr/>
          <p:nvPr/>
        </p:nvSpPr>
        <p:spPr>
          <a:xfrm>
            <a:off x="5629560" y="5050148"/>
            <a:ext cx="1059068" cy="639039"/>
          </a:xfrm>
          <a:custGeom>
            <a:avLst/>
            <a:gdLst>
              <a:gd name="connsiteX0" fmla="*/ 0 w 898488"/>
              <a:gd name="connsiteY0" fmla="*/ 0 h 539093"/>
              <a:gd name="connsiteX1" fmla="*/ 898488 w 898488"/>
              <a:gd name="connsiteY1" fmla="*/ 0 h 539093"/>
              <a:gd name="connsiteX2" fmla="*/ 898488 w 898488"/>
              <a:gd name="connsiteY2" fmla="*/ 539093 h 539093"/>
              <a:gd name="connsiteX3" fmla="*/ 0 w 898488"/>
              <a:gd name="connsiteY3" fmla="*/ 539093 h 539093"/>
              <a:gd name="connsiteX4" fmla="*/ 0 w 898488"/>
              <a:gd name="connsiteY4" fmla="*/ 0 h 53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488" h="539093">
                <a:moveTo>
                  <a:pt x="0" y="0"/>
                </a:moveTo>
                <a:lnTo>
                  <a:pt x="898488" y="0"/>
                </a:lnTo>
                <a:lnTo>
                  <a:pt x="898488" y="539093"/>
                </a:lnTo>
                <a:lnTo>
                  <a:pt x="0" y="539093"/>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Informell omsorg</a:t>
            </a:r>
          </a:p>
        </p:txBody>
      </p:sp>
      <p:sp>
        <p:nvSpPr>
          <p:cNvPr id="39" name="Frihandsfigur: Form 38"/>
          <p:cNvSpPr/>
          <p:nvPr/>
        </p:nvSpPr>
        <p:spPr>
          <a:xfrm>
            <a:off x="6816080" y="5050148"/>
            <a:ext cx="1052398" cy="639039"/>
          </a:xfrm>
          <a:custGeom>
            <a:avLst/>
            <a:gdLst>
              <a:gd name="connsiteX0" fmla="*/ 0 w 898488"/>
              <a:gd name="connsiteY0" fmla="*/ 0 h 539093"/>
              <a:gd name="connsiteX1" fmla="*/ 898488 w 898488"/>
              <a:gd name="connsiteY1" fmla="*/ 0 h 539093"/>
              <a:gd name="connsiteX2" fmla="*/ 898488 w 898488"/>
              <a:gd name="connsiteY2" fmla="*/ 539093 h 539093"/>
              <a:gd name="connsiteX3" fmla="*/ 0 w 898488"/>
              <a:gd name="connsiteY3" fmla="*/ 539093 h 539093"/>
              <a:gd name="connsiteX4" fmla="*/ 0 w 898488"/>
              <a:gd name="connsiteY4" fmla="*/ 0 h 53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488" h="539093">
                <a:moveTo>
                  <a:pt x="0" y="0"/>
                </a:moveTo>
                <a:lnTo>
                  <a:pt x="898488" y="0"/>
                </a:lnTo>
                <a:lnTo>
                  <a:pt x="898488" y="539093"/>
                </a:lnTo>
                <a:lnTo>
                  <a:pt x="0" y="539093"/>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Anhörigas roll</a:t>
            </a:r>
          </a:p>
        </p:txBody>
      </p:sp>
      <p:sp>
        <p:nvSpPr>
          <p:cNvPr id="40" name="Frihandsfigur: Form 39"/>
          <p:cNvSpPr/>
          <p:nvPr/>
        </p:nvSpPr>
        <p:spPr>
          <a:xfrm>
            <a:off x="8005824" y="5057350"/>
            <a:ext cx="1032610" cy="631836"/>
          </a:xfrm>
          <a:custGeom>
            <a:avLst/>
            <a:gdLst>
              <a:gd name="connsiteX0" fmla="*/ 0 w 898488"/>
              <a:gd name="connsiteY0" fmla="*/ 0 h 539093"/>
              <a:gd name="connsiteX1" fmla="*/ 898488 w 898488"/>
              <a:gd name="connsiteY1" fmla="*/ 0 h 539093"/>
              <a:gd name="connsiteX2" fmla="*/ 898488 w 898488"/>
              <a:gd name="connsiteY2" fmla="*/ 539093 h 539093"/>
              <a:gd name="connsiteX3" fmla="*/ 0 w 898488"/>
              <a:gd name="connsiteY3" fmla="*/ 539093 h 539093"/>
              <a:gd name="connsiteX4" fmla="*/ 0 w 898488"/>
              <a:gd name="connsiteY4" fmla="*/ 0 h 53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488" h="539093">
                <a:moveTo>
                  <a:pt x="0" y="0"/>
                </a:moveTo>
                <a:lnTo>
                  <a:pt x="898488" y="0"/>
                </a:lnTo>
                <a:lnTo>
                  <a:pt x="898488" y="539093"/>
                </a:lnTo>
                <a:lnTo>
                  <a:pt x="0" y="539093"/>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Förebyggande insatser</a:t>
            </a:r>
          </a:p>
        </p:txBody>
      </p:sp>
      <p:sp>
        <p:nvSpPr>
          <p:cNvPr id="41" name="Frihandsfigur: Form 40"/>
          <p:cNvSpPr/>
          <p:nvPr/>
        </p:nvSpPr>
        <p:spPr>
          <a:xfrm>
            <a:off x="9175781" y="5050147"/>
            <a:ext cx="1057536" cy="639039"/>
          </a:xfrm>
          <a:custGeom>
            <a:avLst/>
            <a:gdLst>
              <a:gd name="connsiteX0" fmla="*/ 0 w 898488"/>
              <a:gd name="connsiteY0" fmla="*/ 0 h 539093"/>
              <a:gd name="connsiteX1" fmla="*/ 898488 w 898488"/>
              <a:gd name="connsiteY1" fmla="*/ 0 h 539093"/>
              <a:gd name="connsiteX2" fmla="*/ 898488 w 898488"/>
              <a:gd name="connsiteY2" fmla="*/ 539093 h 539093"/>
              <a:gd name="connsiteX3" fmla="*/ 0 w 898488"/>
              <a:gd name="connsiteY3" fmla="*/ 539093 h 539093"/>
              <a:gd name="connsiteX4" fmla="*/ 0 w 898488"/>
              <a:gd name="connsiteY4" fmla="*/ 0 h 53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488" h="539093">
                <a:moveTo>
                  <a:pt x="0" y="0"/>
                </a:moveTo>
                <a:lnTo>
                  <a:pt x="898488" y="0"/>
                </a:lnTo>
                <a:lnTo>
                  <a:pt x="898488" y="539093"/>
                </a:lnTo>
                <a:lnTo>
                  <a:pt x="0" y="539093"/>
                </a:lnTo>
                <a:lnTo>
                  <a:pt x="0" y="0"/>
                </a:lnTo>
                <a:close/>
              </a:path>
            </a:pathLst>
          </a:custGeom>
          <a:solidFill>
            <a:srgbClr val="8A2D8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white"/>
                </a:solidFill>
                <a:latin typeface="Arial"/>
              </a:rPr>
              <a:t>Interventioner</a:t>
            </a:r>
          </a:p>
        </p:txBody>
      </p:sp>
      <p:sp>
        <p:nvSpPr>
          <p:cNvPr id="42" name="Frihandsfigur: Form 41"/>
          <p:cNvSpPr/>
          <p:nvPr/>
        </p:nvSpPr>
        <p:spPr>
          <a:xfrm>
            <a:off x="9300271" y="5903177"/>
            <a:ext cx="933047" cy="542429"/>
          </a:xfrm>
          <a:custGeom>
            <a:avLst/>
            <a:gdLst>
              <a:gd name="connsiteX0" fmla="*/ 0 w 898488"/>
              <a:gd name="connsiteY0" fmla="*/ 0 h 539093"/>
              <a:gd name="connsiteX1" fmla="*/ 898488 w 898488"/>
              <a:gd name="connsiteY1" fmla="*/ 0 h 539093"/>
              <a:gd name="connsiteX2" fmla="*/ 898488 w 898488"/>
              <a:gd name="connsiteY2" fmla="*/ 539093 h 539093"/>
              <a:gd name="connsiteX3" fmla="*/ 0 w 898488"/>
              <a:gd name="connsiteY3" fmla="*/ 539093 h 539093"/>
              <a:gd name="connsiteX4" fmla="*/ 0 w 898488"/>
              <a:gd name="connsiteY4" fmla="*/ 0 h 53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488" h="539093">
                <a:moveTo>
                  <a:pt x="0" y="0"/>
                </a:moveTo>
                <a:lnTo>
                  <a:pt x="898488" y="0"/>
                </a:lnTo>
                <a:lnTo>
                  <a:pt x="898488" y="539093"/>
                </a:lnTo>
                <a:lnTo>
                  <a:pt x="0" y="539093"/>
                </a:lnTo>
                <a:lnTo>
                  <a:pt x="0" y="0"/>
                </a:lnTo>
                <a:close/>
              </a:path>
            </a:pathLst>
          </a:cu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black"/>
                </a:solidFill>
                <a:latin typeface="Arial"/>
              </a:rPr>
              <a:t>Attityder</a:t>
            </a:r>
          </a:p>
        </p:txBody>
      </p:sp>
      <p:sp>
        <p:nvSpPr>
          <p:cNvPr id="43" name="Frihandsfigur: Form 42"/>
          <p:cNvSpPr/>
          <p:nvPr/>
        </p:nvSpPr>
        <p:spPr>
          <a:xfrm>
            <a:off x="2135494" y="5914244"/>
            <a:ext cx="933044" cy="539093"/>
          </a:xfrm>
          <a:custGeom>
            <a:avLst/>
            <a:gdLst>
              <a:gd name="connsiteX0" fmla="*/ 0 w 898488"/>
              <a:gd name="connsiteY0" fmla="*/ 0 h 539093"/>
              <a:gd name="connsiteX1" fmla="*/ 898488 w 898488"/>
              <a:gd name="connsiteY1" fmla="*/ 0 h 539093"/>
              <a:gd name="connsiteX2" fmla="*/ 898488 w 898488"/>
              <a:gd name="connsiteY2" fmla="*/ 539093 h 539093"/>
              <a:gd name="connsiteX3" fmla="*/ 0 w 898488"/>
              <a:gd name="connsiteY3" fmla="*/ 539093 h 539093"/>
              <a:gd name="connsiteX4" fmla="*/ 0 w 898488"/>
              <a:gd name="connsiteY4" fmla="*/ 0 h 53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488" h="539093">
                <a:moveTo>
                  <a:pt x="0" y="0"/>
                </a:moveTo>
                <a:lnTo>
                  <a:pt x="898488" y="0"/>
                </a:lnTo>
                <a:lnTo>
                  <a:pt x="898488" y="539093"/>
                </a:lnTo>
                <a:lnTo>
                  <a:pt x="0" y="539093"/>
                </a:lnTo>
                <a:lnTo>
                  <a:pt x="0" y="0"/>
                </a:lnTo>
                <a:close/>
              </a:path>
            </a:pathLst>
          </a:cu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black"/>
                </a:solidFill>
                <a:latin typeface="Arial"/>
              </a:rPr>
              <a:t>Social barnvård</a:t>
            </a:r>
          </a:p>
        </p:txBody>
      </p:sp>
      <p:sp>
        <p:nvSpPr>
          <p:cNvPr id="44" name="Frihandsfigur: Form 43"/>
          <p:cNvSpPr/>
          <p:nvPr/>
        </p:nvSpPr>
        <p:spPr>
          <a:xfrm>
            <a:off x="3158731" y="5914244"/>
            <a:ext cx="953437" cy="539093"/>
          </a:xfrm>
          <a:custGeom>
            <a:avLst/>
            <a:gdLst>
              <a:gd name="connsiteX0" fmla="*/ 0 w 898488"/>
              <a:gd name="connsiteY0" fmla="*/ 0 h 539093"/>
              <a:gd name="connsiteX1" fmla="*/ 898488 w 898488"/>
              <a:gd name="connsiteY1" fmla="*/ 0 h 539093"/>
              <a:gd name="connsiteX2" fmla="*/ 898488 w 898488"/>
              <a:gd name="connsiteY2" fmla="*/ 539093 h 539093"/>
              <a:gd name="connsiteX3" fmla="*/ 0 w 898488"/>
              <a:gd name="connsiteY3" fmla="*/ 539093 h 539093"/>
              <a:gd name="connsiteX4" fmla="*/ 0 w 898488"/>
              <a:gd name="connsiteY4" fmla="*/ 0 h 53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488" h="539093">
                <a:moveTo>
                  <a:pt x="0" y="0"/>
                </a:moveTo>
                <a:lnTo>
                  <a:pt x="898488" y="0"/>
                </a:lnTo>
                <a:lnTo>
                  <a:pt x="898488" y="539093"/>
                </a:lnTo>
                <a:lnTo>
                  <a:pt x="0" y="539093"/>
                </a:lnTo>
                <a:lnTo>
                  <a:pt x="0" y="0"/>
                </a:lnTo>
                <a:close/>
              </a:path>
            </a:pathLst>
          </a:cu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black"/>
                </a:solidFill>
                <a:latin typeface="Arial"/>
              </a:rPr>
              <a:t>Boendeformer</a:t>
            </a:r>
          </a:p>
        </p:txBody>
      </p:sp>
      <p:sp>
        <p:nvSpPr>
          <p:cNvPr id="45" name="Frihandsfigur: Form 44"/>
          <p:cNvSpPr/>
          <p:nvPr/>
        </p:nvSpPr>
        <p:spPr>
          <a:xfrm>
            <a:off x="4185082" y="5914244"/>
            <a:ext cx="953435" cy="539093"/>
          </a:xfrm>
          <a:custGeom>
            <a:avLst/>
            <a:gdLst>
              <a:gd name="connsiteX0" fmla="*/ 0 w 898488"/>
              <a:gd name="connsiteY0" fmla="*/ 0 h 539093"/>
              <a:gd name="connsiteX1" fmla="*/ 898488 w 898488"/>
              <a:gd name="connsiteY1" fmla="*/ 0 h 539093"/>
              <a:gd name="connsiteX2" fmla="*/ 898488 w 898488"/>
              <a:gd name="connsiteY2" fmla="*/ 539093 h 539093"/>
              <a:gd name="connsiteX3" fmla="*/ 0 w 898488"/>
              <a:gd name="connsiteY3" fmla="*/ 539093 h 539093"/>
              <a:gd name="connsiteX4" fmla="*/ 0 w 898488"/>
              <a:gd name="connsiteY4" fmla="*/ 0 h 53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488" h="539093">
                <a:moveTo>
                  <a:pt x="0" y="0"/>
                </a:moveTo>
                <a:lnTo>
                  <a:pt x="898488" y="0"/>
                </a:lnTo>
                <a:lnTo>
                  <a:pt x="898488" y="539093"/>
                </a:lnTo>
                <a:lnTo>
                  <a:pt x="0" y="539093"/>
                </a:lnTo>
                <a:lnTo>
                  <a:pt x="0" y="0"/>
                </a:lnTo>
                <a:close/>
              </a:path>
            </a:pathLst>
          </a:cu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black"/>
                </a:solidFill>
                <a:latin typeface="Arial"/>
              </a:rPr>
              <a:t>Integration</a:t>
            </a:r>
          </a:p>
        </p:txBody>
      </p:sp>
      <p:sp>
        <p:nvSpPr>
          <p:cNvPr id="46" name="Frihandsfigur: Form 45"/>
          <p:cNvSpPr/>
          <p:nvPr/>
        </p:nvSpPr>
        <p:spPr>
          <a:xfrm>
            <a:off x="5217356" y="5914244"/>
            <a:ext cx="947511" cy="539093"/>
          </a:xfrm>
          <a:custGeom>
            <a:avLst/>
            <a:gdLst>
              <a:gd name="connsiteX0" fmla="*/ 0 w 898488"/>
              <a:gd name="connsiteY0" fmla="*/ 0 h 539093"/>
              <a:gd name="connsiteX1" fmla="*/ 898488 w 898488"/>
              <a:gd name="connsiteY1" fmla="*/ 0 h 539093"/>
              <a:gd name="connsiteX2" fmla="*/ 898488 w 898488"/>
              <a:gd name="connsiteY2" fmla="*/ 539093 h 539093"/>
              <a:gd name="connsiteX3" fmla="*/ 0 w 898488"/>
              <a:gd name="connsiteY3" fmla="*/ 539093 h 539093"/>
              <a:gd name="connsiteX4" fmla="*/ 0 w 898488"/>
              <a:gd name="connsiteY4" fmla="*/ 0 h 53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488" h="539093">
                <a:moveTo>
                  <a:pt x="0" y="0"/>
                </a:moveTo>
                <a:lnTo>
                  <a:pt x="898488" y="0"/>
                </a:lnTo>
                <a:lnTo>
                  <a:pt x="898488" y="539093"/>
                </a:lnTo>
                <a:lnTo>
                  <a:pt x="0" y="539093"/>
                </a:lnTo>
                <a:lnTo>
                  <a:pt x="0" y="0"/>
                </a:lnTo>
                <a:close/>
              </a:path>
            </a:pathLst>
          </a:cu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black"/>
                </a:solidFill>
                <a:latin typeface="Arial"/>
              </a:rPr>
              <a:t>Socialt utsatta områden</a:t>
            </a:r>
          </a:p>
        </p:txBody>
      </p:sp>
      <p:sp>
        <p:nvSpPr>
          <p:cNvPr id="47" name="Frihandsfigur: Form 46"/>
          <p:cNvSpPr/>
          <p:nvPr/>
        </p:nvSpPr>
        <p:spPr>
          <a:xfrm>
            <a:off x="6237783" y="5916528"/>
            <a:ext cx="918879" cy="529079"/>
          </a:xfrm>
          <a:custGeom>
            <a:avLst/>
            <a:gdLst>
              <a:gd name="connsiteX0" fmla="*/ 0 w 898488"/>
              <a:gd name="connsiteY0" fmla="*/ 0 h 539093"/>
              <a:gd name="connsiteX1" fmla="*/ 898488 w 898488"/>
              <a:gd name="connsiteY1" fmla="*/ 0 h 539093"/>
              <a:gd name="connsiteX2" fmla="*/ 898488 w 898488"/>
              <a:gd name="connsiteY2" fmla="*/ 539093 h 539093"/>
              <a:gd name="connsiteX3" fmla="*/ 0 w 898488"/>
              <a:gd name="connsiteY3" fmla="*/ 539093 h 539093"/>
              <a:gd name="connsiteX4" fmla="*/ 0 w 898488"/>
              <a:gd name="connsiteY4" fmla="*/ 0 h 53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488" h="539093">
                <a:moveTo>
                  <a:pt x="0" y="0"/>
                </a:moveTo>
                <a:lnTo>
                  <a:pt x="898488" y="0"/>
                </a:lnTo>
                <a:lnTo>
                  <a:pt x="898488" y="539093"/>
                </a:lnTo>
                <a:lnTo>
                  <a:pt x="0" y="539093"/>
                </a:lnTo>
                <a:lnTo>
                  <a:pt x="0" y="0"/>
                </a:lnTo>
                <a:close/>
              </a:path>
            </a:pathLst>
          </a:cu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black"/>
                </a:solidFill>
                <a:latin typeface="Arial"/>
              </a:rPr>
              <a:t>Kriminalitet</a:t>
            </a:r>
          </a:p>
        </p:txBody>
      </p:sp>
      <p:sp>
        <p:nvSpPr>
          <p:cNvPr id="48" name="Frihandsfigur: Form 47"/>
          <p:cNvSpPr/>
          <p:nvPr/>
        </p:nvSpPr>
        <p:spPr>
          <a:xfrm>
            <a:off x="7264132" y="5910382"/>
            <a:ext cx="918879" cy="542955"/>
          </a:xfrm>
          <a:custGeom>
            <a:avLst/>
            <a:gdLst>
              <a:gd name="connsiteX0" fmla="*/ 0 w 898488"/>
              <a:gd name="connsiteY0" fmla="*/ 0 h 539093"/>
              <a:gd name="connsiteX1" fmla="*/ 898488 w 898488"/>
              <a:gd name="connsiteY1" fmla="*/ 0 h 539093"/>
              <a:gd name="connsiteX2" fmla="*/ 898488 w 898488"/>
              <a:gd name="connsiteY2" fmla="*/ 539093 h 539093"/>
              <a:gd name="connsiteX3" fmla="*/ 0 w 898488"/>
              <a:gd name="connsiteY3" fmla="*/ 539093 h 539093"/>
              <a:gd name="connsiteX4" fmla="*/ 0 w 898488"/>
              <a:gd name="connsiteY4" fmla="*/ 0 h 53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488" h="539093">
                <a:moveTo>
                  <a:pt x="0" y="0"/>
                </a:moveTo>
                <a:lnTo>
                  <a:pt x="898488" y="0"/>
                </a:lnTo>
                <a:lnTo>
                  <a:pt x="898488" y="539093"/>
                </a:lnTo>
                <a:lnTo>
                  <a:pt x="0" y="539093"/>
                </a:lnTo>
                <a:lnTo>
                  <a:pt x="0" y="0"/>
                </a:lnTo>
                <a:close/>
              </a:path>
            </a:pathLst>
          </a:cu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black"/>
                </a:solidFill>
                <a:latin typeface="Arial"/>
              </a:rPr>
              <a:t>Identitet</a:t>
            </a:r>
          </a:p>
        </p:txBody>
      </p:sp>
      <p:sp>
        <p:nvSpPr>
          <p:cNvPr id="49" name="Frihandsfigur: Form 48"/>
          <p:cNvSpPr/>
          <p:nvPr/>
        </p:nvSpPr>
        <p:spPr>
          <a:xfrm>
            <a:off x="8255927" y="5910381"/>
            <a:ext cx="936157" cy="535226"/>
          </a:xfrm>
          <a:custGeom>
            <a:avLst/>
            <a:gdLst>
              <a:gd name="connsiteX0" fmla="*/ 0 w 898488"/>
              <a:gd name="connsiteY0" fmla="*/ 0 h 539093"/>
              <a:gd name="connsiteX1" fmla="*/ 898488 w 898488"/>
              <a:gd name="connsiteY1" fmla="*/ 0 h 539093"/>
              <a:gd name="connsiteX2" fmla="*/ 898488 w 898488"/>
              <a:gd name="connsiteY2" fmla="*/ 539093 h 539093"/>
              <a:gd name="connsiteX3" fmla="*/ 0 w 898488"/>
              <a:gd name="connsiteY3" fmla="*/ 539093 h 539093"/>
              <a:gd name="connsiteX4" fmla="*/ 0 w 898488"/>
              <a:gd name="connsiteY4" fmla="*/ 0 h 539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488" h="539093">
                <a:moveTo>
                  <a:pt x="0" y="0"/>
                </a:moveTo>
                <a:lnTo>
                  <a:pt x="898488" y="0"/>
                </a:lnTo>
                <a:lnTo>
                  <a:pt x="898488" y="539093"/>
                </a:lnTo>
                <a:lnTo>
                  <a:pt x="0" y="539093"/>
                </a:lnTo>
                <a:lnTo>
                  <a:pt x="0" y="0"/>
                </a:lnTo>
                <a:close/>
              </a:path>
            </a:pathLst>
          </a:cu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defRPr/>
            </a:pPr>
            <a:r>
              <a:rPr lang="sv-SE" sz="1000" b="1" dirty="0">
                <a:solidFill>
                  <a:prstClr val="black"/>
                </a:solidFill>
                <a:latin typeface="Arial"/>
              </a:rPr>
              <a:t>Extremism</a:t>
            </a:r>
          </a:p>
        </p:txBody>
      </p:sp>
      <p:sp>
        <p:nvSpPr>
          <p:cNvPr id="2" name="Rubrik 1"/>
          <p:cNvSpPr>
            <a:spLocks noGrp="1"/>
          </p:cNvSpPr>
          <p:nvPr>
            <p:ph type="title"/>
          </p:nvPr>
        </p:nvSpPr>
        <p:spPr/>
        <p:txBody>
          <a:bodyPr anchor="t"/>
          <a:lstStyle/>
          <a:p>
            <a:r>
              <a:rPr lang="sv-SE" b="0" dirty="0">
                <a:latin typeface="Georgia" panose="02040502050405020303" pitchFamily="18" charset="0"/>
              </a:rPr>
              <a:t>Nyckelord Välfärd</a:t>
            </a:r>
          </a:p>
        </p:txBody>
      </p:sp>
      <p:sp>
        <p:nvSpPr>
          <p:cNvPr id="50" name="Platshållare för sidfot 2">
            <a:extLst>
              <a:ext uri="{FF2B5EF4-FFF2-40B4-BE49-F238E27FC236}">
                <a16:creationId xmlns:a16="http://schemas.microsoft.com/office/drawing/2014/main" id="{F6F5152C-C755-4DB6-B5DF-571EE5DDF756}"/>
              </a:ext>
            </a:extLst>
          </p:cNvPr>
          <p:cNvSpPr txBox="1">
            <a:spLocks/>
          </p:cNvSpPr>
          <p:nvPr/>
        </p:nvSpPr>
        <p:spPr>
          <a:xfrm>
            <a:off x="227013" y="6416675"/>
            <a:ext cx="4114800" cy="252413"/>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800" dirty="0">
                <a:solidFill>
                  <a:schemeClr val="accent1"/>
                </a:solidFill>
                <a:latin typeface="Arial" panose="020B0604020202020204" pitchFamily="34" charset="0"/>
                <a:cs typeface="Arial" panose="020B0604020202020204" pitchFamily="34" charset="0"/>
              </a:rPr>
              <a:t>Informationsmöte om utlysningar – 24 januari 2019</a:t>
            </a:r>
          </a:p>
        </p:txBody>
      </p:sp>
    </p:spTree>
    <p:extLst>
      <p:ext uri="{BB962C8B-B14F-4D97-AF65-F5344CB8AC3E}">
        <p14:creationId xmlns:p14="http://schemas.microsoft.com/office/powerpoint/2010/main" val="14993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0"/>
                                        </p:tgtEl>
                                      </p:cBhvr>
                                      <p:by x="150000" y="150000"/>
                                    </p:animScale>
                                  </p:childTnLst>
                                </p:cTn>
                              </p:par>
                              <p:par>
                                <p:cTn id="7" presetID="6" presetClass="emph" presetSubtype="0" fill="hold" grpId="0" nodeType="withEffect">
                                  <p:stCondLst>
                                    <p:cond delay="0"/>
                                  </p:stCondLst>
                                  <p:childTnLst>
                                    <p:animScale>
                                      <p:cBhvr>
                                        <p:cTn id="8" dur="2000" fill="hold"/>
                                        <p:tgtEl>
                                          <p:spTgt spid="24"/>
                                        </p:tgtEl>
                                      </p:cBhvr>
                                      <p:by x="150000" y="150000"/>
                                    </p:animScale>
                                  </p:childTnLst>
                                </p:cTn>
                              </p:par>
                              <p:par>
                                <p:cTn id="9" presetID="6" presetClass="emph" presetSubtype="0" fill="hold" grpId="0" nodeType="withEffect">
                                  <p:stCondLst>
                                    <p:cond delay="0"/>
                                  </p:stCondLst>
                                  <p:childTnLst>
                                    <p:animScale>
                                      <p:cBhvr>
                                        <p:cTn id="10" dur="2000" fill="hold"/>
                                        <p:tgtEl>
                                          <p:spTgt spid="25"/>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0"/>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24"/>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2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grpId="0" nodeType="clickEffect">
                                  <p:stCondLst>
                                    <p:cond delay="0"/>
                                  </p:stCondLst>
                                  <p:childTnLst>
                                    <p:animScale>
                                      <p:cBhvr>
                                        <p:cTn id="22" dur="2000" fill="hold"/>
                                        <p:tgtEl>
                                          <p:spTgt spid="9"/>
                                        </p:tgtEl>
                                      </p:cBhvr>
                                      <p:by x="150000" y="150000"/>
                                    </p:animScale>
                                  </p:childTnLst>
                                </p:cTn>
                              </p:par>
                              <p:par>
                                <p:cTn id="23" presetID="6" presetClass="emph" presetSubtype="0" fill="hold" grpId="0" nodeType="withEffect">
                                  <p:stCondLst>
                                    <p:cond delay="0"/>
                                  </p:stCondLst>
                                  <p:childTnLst>
                                    <p:animScale>
                                      <p:cBhvr>
                                        <p:cTn id="24" dur="2000" fill="hold"/>
                                        <p:tgtEl>
                                          <p:spTgt spid="14"/>
                                        </p:tgtEl>
                                      </p:cBhvr>
                                      <p:by x="150000" y="150000"/>
                                    </p:animScale>
                                  </p:childTnLst>
                                </p:cTn>
                              </p:par>
                              <p:par>
                                <p:cTn id="25" presetID="6" presetClass="emph" presetSubtype="0" fill="hold" grpId="0" nodeType="withEffect">
                                  <p:stCondLst>
                                    <p:cond delay="0"/>
                                  </p:stCondLst>
                                  <p:childTnLst>
                                    <p:animScale>
                                      <p:cBhvr>
                                        <p:cTn id="26" dur="2000" fill="hold"/>
                                        <p:tgtEl>
                                          <p:spTgt spid="7"/>
                                        </p:tgtEl>
                                      </p:cBhvr>
                                      <p:by x="150000" y="150000"/>
                                    </p:animScale>
                                  </p:childTnLst>
                                </p:cTn>
                              </p:par>
                              <p:par>
                                <p:cTn id="27" presetID="6" presetClass="emph" presetSubtype="0" fill="hold" grpId="0" nodeType="withEffect">
                                  <p:stCondLst>
                                    <p:cond delay="0"/>
                                  </p:stCondLst>
                                  <p:childTnLst>
                                    <p:animScale>
                                      <p:cBhvr>
                                        <p:cTn id="28" dur="2000" fill="hold"/>
                                        <p:tgtEl>
                                          <p:spTgt spid="15"/>
                                        </p:tgtEl>
                                      </p:cBhvr>
                                      <p:by x="150000" y="150000"/>
                                    </p:animScale>
                                  </p:childTnLst>
                                </p:cTn>
                              </p:par>
                              <p:par>
                                <p:cTn id="29" presetID="6" presetClass="emph" presetSubtype="0" fill="hold" grpId="0" nodeType="withEffect">
                                  <p:stCondLst>
                                    <p:cond delay="0"/>
                                  </p:stCondLst>
                                  <p:childTnLst>
                                    <p:animScale>
                                      <p:cBhvr>
                                        <p:cTn id="30" dur="2000" fill="hold"/>
                                        <p:tgtEl>
                                          <p:spTgt spid="21"/>
                                        </p:tgtEl>
                                      </p:cBhvr>
                                      <p:by x="150000" y="150000"/>
                                    </p:animScale>
                                  </p:childTnLst>
                                </p:cTn>
                              </p:par>
                              <p:par>
                                <p:cTn id="31" presetID="6" presetClass="emph" presetSubtype="0" fill="hold" grpId="0" nodeType="withEffect">
                                  <p:stCondLst>
                                    <p:cond delay="0"/>
                                  </p:stCondLst>
                                  <p:childTnLst>
                                    <p:animScale>
                                      <p:cBhvr>
                                        <p:cTn id="32" dur="2000" fill="hold"/>
                                        <p:tgtEl>
                                          <p:spTgt spid="26"/>
                                        </p:tgtEl>
                                      </p:cBhvr>
                                      <p:by x="150000" y="150000"/>
                                    </p:animScale>
                                  </p:childTnLst>
                                </p:cTn>
                              </p:par>
                              <p:par>
                                <p:cTn id="33" presetID="6" presetClass="emph" presetSubtype="0" fill="hold" grpId="0" nodeType="withEffect">
                                  <p:stCondLst>
                                    <p:cond delay="0"/>
                                  </p:stCondLst>
                                  <p:childTnLst>
                                    <p:animScale>
                                      <p:cBhvr>
                                        <p:cTn id="34" dur="2000" fill="hold"/>
                                        <p:tgtEl>
                                          <p:spTgt spid="27"/>
                                        </p:tgtEl>
                                      </p:cBhvr>
                                      <p:by x="150000" y="150000"/>
                                    </p:animScale>
                                  </p:childTnLst>
                                </p:cTn>
                              </p:par>
                              <p:par>
                                <p:cTn id="35" presetID="6" presetClass="emph" presetSubtype="0" fill="hold" grpId="0" nodeType="withEffect">
                                  <p:stCondLst>
                                    <p:cond delay="0"/>
                                  </p:stCondLst>
                                  <p:childTnLst>
                                    <p:animScale>
                                      <p:cBhvr>
                                        <p:cTn id="36" dur="2000" fill="hold"/>
                                        <p:tgtEl>
                                          <p:spTgt spid="28"/>
                                        </p:tgtEl>
                                      </p:cBhvr>
                                      <p:by x="150000" y="150000"/>
                                    </p:animScale>
                                  </p:childTnLst>
                                </p:cTn>
                              </p:par>
                              <p:par>
                                <p:cTn id="37" presetID="6" presetClass="emph" presetSubtype="0" fill="hold" grpId="0" nodeType="withEffect">
                                  <p:stCondLst>
                                    <p:cond delay="0"/>
                                  </p:stCondLst>
                                  <p:childTnLst>
                                    <p:animScale>
                                      <p:cBhvr>
                                        <p:cTn id="38" dur="2000" fill="hold"/>
                                        <p:tgtEl>
                                          <p:spTgt spid="32"/>
                                        </p:tgtEl>
                                      </p:cBhvr>
                                      <p:by x="150000" y="150000"/>
                                    </p:animScale>
                                  </p:childTnLst>
                                </p:cTn>
                              </p:par>
                              <p:par>
                                <p:cTn id="39" presetID="6" presetClass="emph" presetSubtype="0" fill="hold" grpId="0" nodeType="withEffect">
                                  <p:stCondLst>
                                    <p:cond delay="0"/>
                                  </p:stCondLst>
                                  <p:childTnLst>
                                    <p:animScale>
                                      <p:cBhvr>
                                        <p:cTn id="40" dur="2000" fill="hold"/>
                                        <p:tgtEl>
                                          <p:spTgt spid="40"/>
                                        </p:tgtEl>
                                      </p:cBhvr>
                                      <p:by x="150000" y="150000"/>
                                    </p:animScale>
                                  </p:childTnLst>
                                </p:cTn>
                              </p:par>
                              <p:par>
                                <p:cTn id="41" presetID="6" presetClass="emph" presetSubtype="0" fill="hold" grpId="0" nodeType="withEffect">
                                  <p:stCondLst>
                                    <p:cond delay="0"/>
                                  </p:stCondLst>
                                  <p:childTnLst>
                                    <p:animScale>
                                      <p:cBhvr>
                                        <p:cTn id="42" dur="2000" fill="hold"/>
                                        <p:tgtEl>
                                          <p:spTgt spid="17"/>
                                        </p:tgtEl>
                                      </p:cBhvr>
                                      <p:by x="150000" y="150000"/>
                                    </p:animScale>
                                  </p:childTnLst>
                                </p:cTn>
                              </p:par>
                              <p:par>
                                <p:cTn id="43" presetID="6" presetClass="emph" presetSubtype="0" fill="hold" grpId="0" nodeType="withEffect">
                                  <p:stCondLst>
                                    <p:cond delay="0"/>
                                  </p:stCondLst>
                                  <p:childTnLst>
                                    <p:animScale>
                                      <p:cBhvr>
                                        <p:cTn id="44" dur="2000" fill="hold"/>
                                        <p:tgtEl>
                                          <p:spTgt spid="8"/>
                                        </p:tgtEl>
                                      </p:cBhvr>
                                      <p:by x="50000" y="50000"/>
                                    </p:animScale>
                                  </p:childTnLst>
                                </p:cTn>
                              </p:par>
                              <p:par>
                                <p:cTn id="45" presetID="6" presetClass="emph" presetSubtype="0" fill="hold" grpId="0" nodeType="withEffect">
                                  <p:stCondLst>
                                    <p:cond delay="0"/>
                                  </p:stCondLst>
                                  <p:childTnLst>
                                    <p:animScale>
                                      <p:cBhvr>
                                        <p:cTn id="46" dur="2000" fill="hold"/>
                                        <p:tgtEl>
                                          <p:spTgt spid="10"/>
                                        </p:tgtEl>
                                      </p:cBhvr>
                                      <p:by x="50000" y="50000"/>
                                    </p:animScale>
                                  </p:childTnLst>
                                </p:cTn>
                              </p:par>
                              <p:par>
                                <p:cTn id="47" presetID="6" presetClass="emph" presetSubtype="0" fill="hold" grpId="0" nodeType="withEffect">
                                  <p:stCondLst>
                                    <p:cond delay="0"/>
                                  </p:stCondLst>
                                  <p:childTnLst>
                                    <p:animScale>
                                      <p:cBhvr>
                                        <p:cTn id="48" dur="2000" fill="hold"/>
                                        <p:tgtEl>
                                          <p:spTgt spid="11"/>
                                        </p:tgtEl>
                                      </p:cBhvr>
                                      <p:by x="50000" y="50000"/>
                                    </p:animScale>
                                  </p:childTnLst>
                                </p:cTn>
                              </p:par>
                              <p:par>
                                <p:cTn id="49" presetID="6" presetClass="emph" presetSubtype="0" fill="hold" grpId="0" nodeType="withEffect">
                                  <p:stCondLst>
                                    <p:cond delay="0"/>
                                  </p:stCondLst>
                                  <p:childTnLst>
                                    <p:animScale>
                                      <p:cBhvr>
                                        <p:cTn id="50" dur="2000" fill="hold"/>
                                        <p:tgtEl>
                                          <p:spTgt spid="12"/>
                                        </p:tgtEl>
                                      </p:cBhvr>
                                      <p:by x="50000" y="50000"/>
                                    </p:animScale>
                                  </p:childTnLst>
                                </p:cTn>
                              </p:par>
                              <p:par>
                                <p:cTn id="51" presetID="6" presetClass="emph" presetSubtype="0" fill="hold" grpId="0" nodeType="withEffect">
                                  <p:stCondLst>
                                    <p:cond delay="0"/>
                                  </p:stCondLst>
                                  <p:childTnLst>
                                    <p:animScale>
                                      <p:cBhvr>
                                        <p:cTn id="52" dur="2000" fill="hold"/>
                                        <p:tgtEl>
                                          <p:spTgt spid="13"/>
                                        </p:tgtEl>
                                      </p:cBhvr>
                                      <p:by x="50000" y="50000"/>
                                    </p:animScale>
                                  </p:childTnLst>
                                </p:cTn>
                              </p:par>
                              <p:par>
                                <p:cTn id="53" presetID="6" presetClass="emph" presetSubtype="0" fill="hold" grpId="0" nodeType="withEffect">
                                  <p:stCondLst>
                                    <p:cond delay="0"/>
                                  </p:stCondLst>
                                  <p:childTnLst>
                                    <p:animScale>
                                      <p:cBhvr>
                                        <p:cTn id="54" dur="2000" fill="hold"/>
                                        <p:tgtEl>
                                          <p:spTgt spid="16"/>
                                        </p:tgtEl>
                                      </p:cBhvr>
                                      <p:by x="50000" y="50000"/>
                                    </p:animScale>
                                  </p:childTnLst>
                                </p:cTn>
                              </p:par>
                              <p:par>
                                <p:cTn id="55" presetID="6" presetClass="emph" presetSubtype="0" fill="hold" grpId="0" nodeType="withEffect">
                                  <p:stCondLst>
                                    <p:cond delay="0"/>
                                  </p:stCondLst>
                                  <p:childTnLst>
                                    <p:animScale>
                                      <p:cBhvr>
                                        <p:cTn id="56" dur="2000" fill="hold"/>
                                        <p:tgtEl>
                                          <p:spTgt spid="18"/>
                                        </p:tgtEl>
                                      </p:cBhvr>
                                      <p:by x="50000" y="50000"/>
                                    </p:animScale>
                                  </p:childTnLst>
                                </p:cTn>
                              </p:par>
                              <p:par>
                                <p:cTn id="57" presetID="6" presetClass="emph" presetSubtype="0" fill="hold" grpId="0" nodeType="withEffect">
                                  <p:stCondLst>
                                    <p:cond delay="0"/>
                                  </p:stCondLst>
                                  <p:childTnLst>
                                    <p:animScale>
                                      <p:cBhvr>
                                        <p:cTn id="58" dur="2000" fill="hold"/>
                                        <p:tgtEl>
                                          <p:spTgt spid="19"/>
                                        </p:tgtEl>
                                      </p:cBhvr>
                                      <p:by x="50000" y="50000"/>
                                    </p:animScale>
                                  </p:childTnLst>
                                </p:cTn>
                              </p:par>
                              <p:par>
                                <p:cTn id="59" presetID="6" presetClass="emph" presetSubtype="0" fill="hold" grpId="0" nodeType="withEffect">
                                  <p:stCondLst>
                                    <p:cond delay="0"/>
                                  </p:stCondLst>
                                  <p:childTnLst>
                                    <p:animScale>
                                      <p:cBhvr>
                                        <p:cTn id="60" dur="2000" fill="hold"/>
                                        <p:tgtEl>
                                          <p:spTgt spid="22"/>
                                        </p:tgtEl>
                                      </p:cBhvr>
                                      <p:by x="50000" y="50000"/>
                                    </p:animScale>
                                  </p:childTnLst>
                                </p:cTn>
                              </p:par>
                              <p:par>
                                <p:cTn id="61" presetID="6" presetClass="emph" presetSubtype="0" fill="hold" grpId="0" nodeType="withEffect">
                                  <p:stCondLst>
                                    <p:cond delay="0"/>
                                  </p:stCondLst>
                                  <p:childTnLst>
                                    <p:animScale>
                                      <p:cBhvr>
                                        <p:cTn id="62" dur="2000" fill="hold"/>
                                        <p:tgtEl>
                                          <p:spTgt spid="23"/>
                                        </p:tgtEl>
                                      </p:cBhvr>
                                      <p:by x="50000" y="50000"/>
                                    </p:animScale>
                                  </p:childTnLst>
                                </p:cTn>
                              </p:par>
                              <p:par>
                                <p:cTn id="63" presetID="6" presetClass="emph" presetSubtype="0" fill="hold" grpId="0" nodeType="withEffect">
                                  <p:stCondLst>
                                    <p:cond delay="0"/>
                                  </p:stCondLst>
                                  <p:childTnLst>
                                    <p:animScale>
                                      <p:cBhvr>
                                        <p:cTn id="64" dur="2000" fill="hold"/>
                                        <p:tgtEl>
                                          <p:spTgt spid="29"/>
                                        </p:tgtEl>
                                      </p:cBhvr>
                                      <p:by x="50000" y="50000"/>
                                    </p:animScale>
                                  </p:childTnLst>
                                </p:cTn>
                              </p:par>
                              <p:par>
                                <p:cTn id="65" presetID="6" presetClass="emph" presetSubtype="0" fill="hold" grpId="0" nodeType="withEffect">
                                  <p:stCondLst>
                                    <p:cond delay="0"/>
                                  </p:stCondLst>
                                  <p:childTnLst>
                                    <p:animScale>
                                      <p:cBhvr>
                                        <p:cTn id="66" dur="2000" fill="hold"/>
                                        <p:tgtEl>
                                          <p:spTgt spid="30"/>
                                        </p:tgtEl>
                                      </p:cBhvr>
                                      <p:by x="50000" y="50000"/>
                                    </p:animScale>
                                  </p:childTnLst>
                                </p:cTn>
                              </p:par>
                              <p:par>
                                <p:cTn id="67" presetID="6" presetClass="emph" presetSubtype="0" fill="hold" grpId="0" nodeType="withEffect">
                                  <p:stCondLst>
                                    <p:cond delay="0"/>
                                  </p:stCondLst>
                                  <p:childTnLst>
                                    <p:animScale>
                                      <p:cBhvr>
                                        <p:cTn id="68" dur="2000" fill="hold"/>
                                        <p:tgtEl>
                                          <p:spTgt spid="31"/>
                                        </p:tgtEl>
                                      </p:cBhvr>
                                      <p:by x="50000" y="50000"/>
                                    </p:animScale>
                                  </p:childTnLst>
                                </p:cTn>
                              </p:par>
                              <p:par>
                                <p:cTn id="69" presetID="6" presetClass="emph" presetSubtype="0" fill="hold" grpId="0" nodeType="withEffect">
                                  <p:stCondLst>
                                    <p:cond delay="0"/>
                                  </p:stCondLst>
                                  <p:childTnLst>
                                    <p:animScale>
                                      <p:cBhvr>
                                        <p:cTn id="70" dur="2000" fill="hold"/>
                                        <p:tgtEl>
                                          <p:spTgt spid="33"/>
                                        </p:tgtEl>
                                      </p:cBhvr>
                                      <p:by x="50000" y="50000"/>
                                    </p:animScale>
                                  </p:childTnLst>
                                </p:cTn>
                              </p:par>
                              <p:par>
                                <p:cTn id="71" presetID="6" presetClass="emph" presetSubtype="0" fill="hold" grpId="0" nodeType="withEffect">
                                  <p:stCondLst>
                                    <p:cond delay="0"/>
                                  </p:stCondLst>
                                  <p:childTnLst>
                                    <p:animScale>
                                      <p:cBhvr>
                                        <p:cTn id="72" dur="2000" fill="hold"/>
                                        <p:tgtEl>
                                          <p:spTgt spid="34"/>
                                        </p:tgtEl>
                                      </p:cBhvr>
                                      <p:by x="50000" y="50000"/>
                                    </p:animScale>
                                  </p:childTnLst>
                                </p:cTn>
                              </p:par>
                              <p:par>
                                <p:cTn id="73" presetID="6" presetClass="emph" presetSubtype="0" fill="hold" grpId="0" nodeType="withEffect">
                                  <p:stCondLst>
                                    <p:cond delay="0"/>
                                  </p:stCondLst>
                                  <p:childTnLst>
                                    <p:animScale>
                                      <p:cBhvr>
                                        <p:cTn id="74" dur="2000" fill="hold"/>
                                        <p:tgtEl>
                                          <p:spTgt spid="35"/>
                                        </p:tgtEl>
                                      </p:cBhvr>
                                      <p:by x="50000" y="50000"/>
                                    </p:animScale>
                                  </p:childTnLst>
                                </p:cTn>
                              </p:par>
                              <p:par>
                                <p:cTn id="75" presetID="6" presetClass="emph" presetSubtype="0" fill="hold" grpId="0" nodeType="withEffect">
                                  <p:stCondLst>
                                    <p:cond delay="0"/>
                                  </p:stCondLst>
                                  <p:childTnLst>
                                    <p:animScale>
                                      <p:cBhvr>
                                        <p:cTn id="76" dur="2000" fill="hold"/>
                                        <p:tgtEl>
                                          <p:spTgt spid="36"/>
                                        </p:tgtEl>
                                      </p:cBhvr>
                                      <p:by x="50000" y="50000"/>
                                    </p:animScale>
                                  </p:childTnLst>
                                </p:cTn>
                              </p:par>
                              <p:par>
                                <p:cTn id="77" presetID="6" presetClass="emph" presetSubtype="0" fill="hold" grpId="0" nodeType="withEffect">
                                  <p:stCondLst>
                                    <p:cond delay="0"/>
                                  </p:stCondLst>
                                  <p:childTnLst>
                                    <p:animScale>
                                      <p:cBhvr>
                                        <p:cTn id="78" dur="2000" fill="hold"/>
                                        <p:tgtEl>
                                          <p:spTgt spid="37"/>
                                        </p:tgtEl>
                                      </p:cBhvr>
                                      <p:by x="50000" y="50000"/>
                                    </p:animScale>
                                  </p:childTnLst>
                                </p:cTn>
                              </p:par>
                              <p:par>
                                <p:cTn id="79" presetID="6" presetClass="emph" presetSubtype="0" fill="hold" grpId="0" nodeType="withEffect">
                                  <p:stCondLst>
                                    <p:cond delay="0"/>
                                  </p:stCondLst>
                                  <p:childTnLst>
                                    <p:animScale>
                                      <p:cBhvr>
                                        <p:cTn id="80" dur="2000" fill="hold"/>
                                        <p:tgtEl>
                                          <p:spTgt spid="38"/>
                                        </p:tgtEl>
                                      </p:cBhvr>
                                      <p:by x="50000" y="50000"/>
                                    </p:animScale>
                                  </p:childTnLst>
                                </p:cTn>
                              </p:par>
                              <p:par>
                                <p:cTn id="81" presetID="6" presetClass="emph" presetSubtype="0" fill="hold" grpId="0" nodeType="withEffect">
                                  <p:stCondLst>
                                    <p:cond delay="0"/>
                                  </p:stCondLst>
                                  <p:childTnLst>
                                    <p:animScale>
                                      <p:cBhvr>
                                        <p:cTn id="82" dur="2000" fill="hold"/>
                                        <p:tgtEl>
                                          <p:spTgt spid="39"/>
                                        </p:tgtEl>
                                      </p:cBhvr>
                                      <p:by x="50000" y="50000"/>
                                    </p:animScale>
                                  </p:childTnLst>
                                </p:cTn>
                              </p:par>
                              <p:par>
                                <p:cTn id="83" presetID="6" presetClass="emph" presetSubtype="0" fill="hold" grpId="0" nodeType="withEffect">
                                  <p:stCondLst>
                                    <p:cond delay="0"/>
                                  </p:stCondLst>
                                  <p:childTnLst>
                                    <p:animScale>
                                      <p:cBhvr>
                                        <p:cTn id="84" dur="2000" fill="hold"/>
                                        <p:tgtEl>
                                          <p:spTgt spid="41"/>
                                        </p:tgtEl>
                                      </p:cBhvr>
                                      <p:by x="50000" y="50000"/>
                                    </p:animScale>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fade">
                                      <p:cBhvr>
                                        <p:cTn id="89" dur="500"/>
                                        <p:tgtEl>
                                          <p:spTgt spid="48"/>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2"/>
                                        </p:tgtEl>
                                        <p:attrNameLst>
                                          <p:attrName>style.visibility</p:attrName>
                                        </p:attrNameLst>
                                      </p:cBhvr>
                                      <p:to>
                                        <p:strVal val="visible"/>
                                      </p:to>
                                    </p:set>
                                    <p:animEffect transition="in" filter="fade">
                                      <p:cBhvr>
                                        <p:cTn id="92" dur="500"/>
                                        <p:tgtEl>
                                          <p:spTgt spid="4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fade">
                                      <p:cBhvr>
                                        <p:cTn id="95" dur="500"/>
                                        <p:tgtEl>
                                          <p:spTgt spid="43"/>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fade">
                                      <p:cBhvr>
                                        <p:cTn id="98" dur="500"/>
                                        <p:tgtEl>
                                          <p:spTgt spid="44"/>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500"/>
                                        <p:tgtEl>
                                          <p:spTgt spid="4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500"/>
                                        <p:tgtEl>
                                          <p:spTgt spid="46"/>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fade">
                                      <p:cBhvr>
                                        <p:cTn id="107" dur="500"/>
                                        <p:tgtEl>
                                          <p:spTgt spid="47"/>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Effect transition="in" filter="fade">
                                      <p:cBhvr>
                                        <p:cTn id="11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0" grpId="1" animBg="1"/>
      <p:bldP spid="21" grpId="0" animBg="1"/>
      <p:bldP spid="22" grpId="0" animBg="1"/>
      <p:bldP spid="23" grpId="0" animBg="1"/>
      <p:bldP spid="24" grpId="0" animBg="1"/>
      <p:bldP spid="24" grpId="1" animBg="1"/>
      <p:bldP spid="25" grpId="0" animBg="1"/>
      <p:bldP spid="25" grpId="1"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1943A9-80A2-480C-ACA6-7C4C9F5E93A7}"/>
              </a:ext>
            </a:extLst>
          </p:cNvPr>
          <p:cNvSpPr>
            <a:spLocks noGrp="1"/>
          </p:cNvSpPr>
          <p:nvPr>
            <p:ph type="title"/>
          </p:nvPr>
        </p:nvSpPr>
        <p:spPr/>
        <p:txBody>
          <a:bodyPr/>
          <a:lstStyle/>
          <a:p>
            <a:r>
              <a:rPr lang="sv-SE" dirty="0"/>
              <a:t>aktuella utlysningar</a:t>
            </a:r>
          </a:p>
        </p:txBody>
      </p:sp>
      <p:sp>
        <p:nvSpPr>
          <p:cNvPr id="5" name="Platshållare för sidfot 2">
            <a:extLst>
              <a:ext uri="{FF2B5EF4-FFF2-40B4-BE49-F238E27FC236}">
                <a16:creationId xmlns:a16="http://schemas.microsoft.com/office/drawing/2014/main" id="{3857FB14-11B9-4008-A029-0F866DA95469}"/>
              </a:ext>
            </a:extLst>
          </p:cNvPr>
          <p:cNvSpPr>
            <a:spLocks noGrp="1"/>
          </p:cNvSpPr>
          <p:nvPr>
            <p:ph type="ftr" sz="quarter" idx="11"/>
          </p:nvPr>
        </p:nvSpPr>
        <p:spPr>
          <a:xfrm>
            <a:off x="227013" y="6416675"/>
            <a:ext cx="4114800" cy="252413"/>
          </a:xfrm>
        </p:spPr>
        <p:txBody>
          <a:bodyPr/>
          <a:lstStyle/>
          <a:p>
            <a:r>
              <a:rPr lang="sv-SE" dirty="0"/>
              <a:t>Informationsmöte om utlysningar – 24 januari 2019</a:t>
            </a:r>
          </a:p>
        </p:txBody>
      </p:sp>
    </p:spTree>
    <p:extLst>
      <p:ext uri="{BB962C8B-B14F-4D97-AF65-F5344CB8AC3E}">
        <p14:creationId xmlns:p14="http://schemas.microsoft.com/office/powerpoint/2010/main" val="4008082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420816-9B51-4E87-B6E1-73636E83EB58}"/>
              </a:ext>
            </a:extLst>
          </p:cNvPr>
          <p:cNvSpPr>
            <a:spLocks noGrp="1"/>
          </p:cNvSpPr>
          <p:nvPr>
            <p:ph type="title"/>
          </p:nvPr>
        </p:nvSpPr>
        <p:spPr/>
        <p:txBody>
          <a:bodyPr/>
          <a:lstStyle/>
          <a:p>
            <a:r>
              <a:rPr lang="sv-SE" dirty="0"/>
              <a:t>Aktuella utlysningar</a:t>
            </a:r>
          </a:p>
        </p:txBody>
      </p:sp>
      <p:sp>
        <p:nvSpPr>
          <p:cNvPr id="4" name="Platshållare för innehåll 3">
            <a:extLst>
              <a:ext uri="{FF2B5EF4-FFF2-40B4-BE49-F238E27FC236}">
                <a16:creationId xmlns:a16="http://schemas.microsoft.com/office/drawing/2014/main" id="{25409679-F076-4101-A64E-B1A58F99D16B}"/>
              </a:ext>
            </a:extLst>
          </p:cNvPr>
          <p:cNvSpPr>
            <a:spLocks noGrp="1"/>
          </p:cNvSpPr>
          <p:nvPr>
            <p:ph idx="1"/>
          </p:nvPr>
        </p:nvSpPr>
        <p:spPr/>
        <p:txBody>
          <a:bodyPr/>
          <a:lstStyle/>
          <a:p>
            <a:r>
              <a:rPr lang="sv-SE" b="1" dirty="0"/>
              <a:t>Årliga öppna utlysningen 2019</a:t>
            </a:r>
          </a:p>
          <a:p>
            <a:r>
              <a:rPr lang="sv-SE" dirty="0"/>
              <a:t>Projektbidrag</a:t>
            </a:r>
          </a:p>
          <a:p>
            <a:r>
              <a:rPr lang="sv-SE" dirty="0"/>
              <a:t>Juniorforskarbidrag</a:t>
            </a:r>
          </a:p>
          <a:p>
            <a:r>
              <a:rPr lang="sv-SE" dirty="0" err="1"/>
              <a:t>Postdok</a:t>
            </a:r>
            <a:r>
              <a:rPr lang="sv-SE" dirty="0"/>
              <a:t>-bidrag</a:t>
            </a:r>
          </a:p>
          <a:p>
            <a:endParaRPr lang="sv-SE" dirty="0"/>
          </a:p>
          <a:p>
            <a:r>
              <a:rPr lang="sv-SE" dirty="0">
                <a:solidFill>
                  <a:schemeClr val="accent1"/>
                </a:solidFill>
              </a:rPr>
              <a:t>Steg 1 stänger 5 februari</a:t>
            </a:r>
          </a:p>
        </p:txBody>
      </p:sp>
      <p:sp>
        <p:nvSpPr>
          <p:cNvPr id="5" name="Platshållare för innehåll 4">
            <a:extLst>
              <a:ext uri="{FF2B5EF4-FFF2-40B4-BE49-F238E27FC236}">
                <a16:creationId xmlns:a16="http://schemas.microsoft.com/office/drawing/2014/main" id="{CE3E32BE-53C4-4FED-814B-A0D6EC008DEB}"/>
              </a:ext>
            </a:extLst>
          </p:cNvPr>
          <p:cNvSpPr>
            <a:spLocks noGrp="1"/>
          </p:cNvSpPr>
          <p:nvPr>
            <p:ph idx="13"/>
          </p:nvPr>
        </p:nvSpPr>
        <p:spPr/>
        <p:txBody>
          <a:bodyPr/>
          <a:lstStyle/>
          <a:p>
            <a:r>
              <a:rPr lang="sv-SE" b="1" dirty="0"/>
              <a:t>Arbetslivets utmaningar 2019</a:t>
            </a:r>
          </a:p>
          <a:p>
            <a:r>
              <a:rPr lang="sv-SE" dirty="0"/>
              <a:t>Programbidrag</a:t>
            </a:r>
          </a:p>
          <a:p>
            <a:r>
              <a:rPr lang="sv-SE" dirty="0"/>
              <a:t>Projektbidrag</a:t>
            </a:r>
          </a:p>
          <a:p>
            <a:r>
              <a:rPr lang="sv-SE" dirty="0"/>
              <a:t>Nätverksbidrag</a:t>
            </a:r>
          </a:p>
          <a:p>
            <a:endParaRPr lang="sv-SE" dirty="0"/>
          </a:p>
          <a:p>
            <a:r>
              <a:rPr lang="sv-SE" dirty="0">
                <a:solidFill>
                  <a:schemeClr val="accent1"/>
                </a:solidFill>
              </a:rPr>
              <a:t>Stänger 14 februari</a:t>
            </a:r>
          </a:p>
        </p:txBody>
      </p:sp>
      <p:sp>
        <p:nvSpPr>
          <p:cNvPr id="6" name="Platshållare för innehåll 5">
            <a:extLst>
              <a:ext uri="{FF2B5EF4-FFF2-40B4-BE49-F238E27FC236}">
                <a16:creationId xmlns:a16="http://schemas.microsoft.com/office/drawing/2014/main" id="{090E9216-9804-4676-BB15-DDD0EDF4A7E7}"/>
              </a:ext>
            </a:extLst>
          </p:cNvPr>
          <p:cNvSpPr>
            <a:spLocks noGrp="1"/>
          </p:cNvSpPr>
          <p:nvPr>
            <p:ph sz="quarter" idx="14"/>
          </p:nvPr>
        </p:nvSpPr>
        <p:spPr/>
        <p:txBody>
          <a:bodyPr/>
          <a:lstStyle/>
          <a:p>
            <a:r>
              <a:rPr lang="sv-SE" b="1" dirty="0"/>
              <a:t>Forskning om åldrande och hälsa 2019</a:t>
            </a:r>
          </a:p>
          <a:p>
            <a:r>
              <a:rPr lang="sv-SE" dirty="0"/>
              <a:t>Projektbidrag</a:t>
            </a:r>
          </a:p>
          <a:p>
            <a:r>
              <a:rPr lang="sv-SE" dirty="0" err="1"/>
              <a:t>Postdok</a:t>
            </a:r>
            <a:r>
              <a:rPr lang="sv-SE" dirty="0"/>
              <a:t>-bidrag</a:t>
            </a:r>
          </a:p>
          <a:p>
            <a:endParaRPr lang="sv-SE" dirty="0"/>
          </a:p>
          <a:p>
            <a:endParaRPr lang="sv-SE" dirty="0"/>
          </a:p>
          <a:p>
            <a:r>
              <a:rPr lang="sv-SE" dirty="0">
                <a:solidFill>
                  <a:schemeClr val="accent1"/>
                </a:solidFill>
              </a:rPr>
              <a:t>Stänger 7 februari </a:t>
            </a:r>
          </a:p>
        </p:txBody>
      </p:sp>
      <p:sp>
        <p:nvSpPr>
          <p:cNvPr id="7" name="Platshållare för sidfot 2">
            <a:extLst>
              <a:ext uri="{FF2B5EF4-FFF2-40B4-BE49-F238E27FC236}">
                <a16:creationId xmlns:a16="http://schemas.microsoft.com/office/drawing/2014/main" id="{43622E33-6CCE-4CB6-B4DF-269CDBD12679}"/>
              </a:ext>
            </a:extLst>
          </p:cNvPr>
          <p:cNvSpPr>
            <a:spLocks noGrp="1"/>
          </p:cNvSpPr>
          <p:nvPr>
            <p:ph type="ftr" sz="quarter" idx="11"/>
          </p:nvPr>
        </p:nvSpPr>
        <p:spPr>
          <a:xfrm>
            <a:off x="227013" y="6416675"/>
            <a:ext cx="4114800" cy="252413"/>
          </a:xfrm>
        </p:spPr>
        <p:txBody>
          <a:bodyPr/>
          <a:lstStyle/>
          <a:p>
            <a:r>
              <a:rPr lang="sv-SE" dirty="0"/>
              <a:t>Informationsmöte om utlysningar – 24 januari 2019</a:t>
            </a:r>
          </a:p>
        </p:txBody>
      </p:sp>
    </p:spTree>
    <p:extLst>
      <p:ext uri="{BB962C8B-B14F-4D97-AF65-F5344CB8AC3E}">
        <p14:creationId xmlns:p14="http://schemas.microsoft.com/office/powerpoint/2010/main" val="3494079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BB8870-9AFF-481E-A37B-7870583A4443}"/>
              </a:ext>
            </a:extLst>
          </p:cNvPr>
          <p:cNvSpPr>
            <a:spLocks noGrp="1"/>
          </p:cNvSpPr>
          <p:nvPr>
            <p:ph type="title"/>
          </p:nvPr>
        </p:nvSpPr>
        <p:spPr/>
        <p:txBody>
          <a:bodyPr/>
          <a:lstStyle/>
          <a:p>
            <a:r>
              <a:rPr lang="sv-SE" dirty="0"/>
              <a:t>Kommande utlysningar</a:t>
            </a:r>
          </a:p>
        </p:txBody>
      </p:sp>
      <p:sp>
        <p:nvSpPr>
          <p:cNvPr id="5" name="Platshållare för sidfot 2">
            <a:extLst>
              <a:ext uri="{FF2B5EF4-FFF2-40B4-BE49-F238E27FC236}">
                <a16:creationId xmlns:a16="http://schemas.microsoft.com/office/drawing/2014/main" id="{8551FCA0-E177-4A80-A906-866AF6DEA14A}"/>
              </a:ext>
            </a:extLst>
          </p:cNvPr>
          <p:cNvSpPr>
            <a:spLocks noGrp="1"/>
          </p:cNvSpPr>
          <p:nvPr>
            <p:ph type="ftr" sz="quarter" idx="11"/>
          </p:nvPr>
        </p:nvSpPr>
        <p:spPr>
          <a:xfrm>
            <a:off x="227013" y="6416675"/>
            <a:ext cx="4114800" cy="252413"/>
          </a:xfrm>
        </p:spPr>
        <p:txBody>
          <a:bodyPr/>
          <a:lstStyle/>
          <a:p>
            <a:r>
              <a:rPr lang="sv-SE" dirty="0"/>
              <a:t>Informationsmöte om utlysningar – 24 januari 2019</a:t>
            </a:r>
          </a:p>
        </p:txBody>
      </p:sp>
    </p:spTree>
    <p:extLst>
      <p:ext uri="{BB962C8B-B14F-4D97-AF65-F5344CB8AC3E}">
        <p14:creationId xmlns:p14="http://schemas.microsoft.com/office/powerpoint/2010/main" val="178326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0214C2-E7D2-4115-8F7F-F316CE25748B}"/>
              </a:ext>
            </a:extLst>
          </p:cNvPr>
          <p:cNvSpPr>
            <a:spLocks noGrp="1"/>
          </p:cNvSpPr>
          <p:nvPr>
            <p:ph type="title"/>
          </p:nvPr>
        </p:nvSpPr>
        <p:spPr/>
        <p:txBody>
          <a:bodyPr/>
          <a:lstStyle/>
          <a:p>
            <a:r>
              <a:rPr lang="sv-SE" dirty="0"/>
              <a:t>Kommande utlysningar</a:t>
            </a:r>
          </a:p>
        </p:txBody>
      </p:sp>
      <p:sp>
        <p:nvSpPr>
          <p:cNvPr id="4" name="Platshållare för innehåll 3">
            <a:extLst>
              <a:ext uri="{FF2B5EF4-FFF2-40B4-BE49-F238E27FC236}">
                <a16:creationId xmlns:a16="http://schemas.microsoft.com/office/drawing/2014/main" id="{27C02775-FB7C-48CB-8F40-45A8D1504A94}"/>
              </a:ext>
            </a:extLst>
          </p:cNvPr>
          <p:cNvSpPr>
            <a:spLocks noGrp="1"/>
          </p:cNvSpPr>
          <p:nvPr>
            <p:ph idx="1"/>
          </p:nvPr>
        </p:nvSpPr>
        <p:spPr>
          <a:xfrm>
            <a:off x="6276214" y="2287270"/>
            <a:ext cx="5076827" cy="3924300"/>
          </a:xfrm>
        </p:spPr>
        <p:txBody>
          <a:bodyPr/>
          <a:lstStyle/>
          <a:p>
            <a:r>
              <a:rPr lang="sv-SE" b="1" dirty="0"/>
              <a:t>Tillämpad välfärdsforskning 2019</a:t>
            </a:r>
          </a:p>
          <a:p>
            <a:r>
              <a:rPr lang="sv-SE" dirty="0"/>
              <a:t>Programbidrag</a:t>
            </a:r>
          </a:p>
          <a:p>
            <a:r>
              <a:rPr lang="sv-SE" dirty="0"/>
              <a:t>Praktiknära forskartjänster på deltid (3 år)</a:t>
            </a:r>
          </a:p>
          <a:p>
            <a:r>
              <a:rPr lang="sv-SE" dirty="0" err="1"/>
              <a:t>Postdok</a:t>
            </a:r>
            <a:r>
              <a:rPr lang="sv-SE" dirty="0"/>
              <a:t>-bidrag</a:t>
            </a:r>
          </a:p>
          <a:p>
            <a:r>
              <a:rPr lang="sv-SE" dirty="0"/>
              <a:t>Planeringsbidrag (1 år)</a:t>
            </a:r>
          </a:p>
          <a:p>
            <a:r>
              <a:rPr lang="sv-SE" dirty="0"/>
              <a:t>Systematiska översikter (1 år)</a:t>
            </a:r>
          </a:p>
          <a:p>
            <a:endParaRPr lang="sv-SE" dirty="0"/>
          </a:p>
          <a:p>
            <a:r>
              <a:rPr lang="sv-SE" dirty="0">
                <a:solidFill>
                  <a:schemeClr val="accent1"/>
                </a:solidFill>
              </a:rPr>
              <a:t>Öppnar 5 mars</a:t>
            </a:r>
          </a:p>
        </p:txBody>
      </p:sp>
      <p:sp>
        <p:nvSpPr>
          <p:cNvPr id="5" name="Platshållare för innehåll 4">
            <a:extLst>
              <a:ext uri="{FF2B5EF4-FFF2-40B4-BE49-F238E27FC236}">
                <a16:creationId xmlns:a16="http://schemas.microsoft.com/office/drawing/2014/main" id="{163B7DBB-4F12-4335-822A-957AC78A5ECE}"/>
              </a:ext>
            </a:extLst>
          </p:cNvPr>
          <p:cNvSpPr>
            <a:spLocks noGrp="1"/>
          </p:cNvSpPr>
          <p:nvPr>
            <p:ph idx="13"/>
          </p:nvPr>
        </p:nvSpPr>
        <p:spPr>
          <a:xfrm>
            <a:off x="839788" y="2287270"/>
            <a:ext cx="5076000" cy="3924300"/>
          </a:xfrm>
        </p:spPr>
        <p:txBody>
          <a:bodyPr/>
          <a:lstStyle/>
          <a:p>
            <a:r>
              <a:rPr lang="sv-SE" b="1" dirty="0"/>
              <a:t>Internationella bidrag 2019</a:t>
            </a:r>
          </a:p>
          <a:p>
            <a:r>
              <a:rPr lang="sv-SE" dirty="0"/>
              <a:t>Gästforskarbidrag inresande</a:t>
            </a:r>
          </a:p>
          <a:p>
            <a:r>
              <a:rPr lang="sv-SE" dirty="0"/>
              <a:t>Gästforskarbidrag utresande</a:t>
            </a:r>
          </a:p>
          <a:p>
            <a:r>
              <a:rPr lang="sv-SE" dirty="0"/>
              <a:t>Konferensbidrag</a:t>
            </a:r>
          </a:p>
          <a:p>
            <a:endParaRPr lang="sv-SE" dirty="0"/>
          </a:p>
          <a:p>
            <a:endParaRPr lang="sv-SE" dirty="0"/>
          </a:p>
          <a:p>
            <a:endParaRPr lang="sv-SE" dirty="0"/>
          </a:p>
          <a:p>
            <a:r>
              <a:rPr lang="sv-SE" dirty="0">
                <a:solidFill>
                  <a:schemeClr val="accent1"/>
                </a:solidFill>
              </a:rPr>
              <a:t>Öppnar 14 februari </a:t>
            </a:r>
          </a:p>
          <a:p>
            <a:endParaRPr lang="sv-SE" dirty="0"/>
          </a:p>
        </p:txBody>
      </p:sp>
      <p:sp>
        <p:nvSpPr>
          <p:cNvPr id="6" name="Platshållare för sidfot 2">
            <a:extLst>
              <a:ext uri="{FF2B5EF4-FFF2-40B4-BE49-F238E27FC236}">
                <a16:creationId xmlns:a16="http://schemas.microsoft.com/office/drawing/2014/main" id="{9FD6C495-74D3-4C88-80F9-70F23E8AB35C}"/>
              </a:ext>
            </a:extLst>
          </p:cNvPr>
          <p:cNvSpPr>
            <a:spLocks noGrp="1"/>
          </p:cNvSpPr>
          <p:nvPr>
            <p:ph type="ftr" sz="quarter" idx="11"/>
          </p:nvPr>
        </p:nvSpPr>
        <p:spPr>
          <a:xfrm>
            <a:off x="227013" y="6416675"/>
            <a:ext cx="4114800" cy="252413"/>
          </a:xfrm>
        </p:spPr>
        <p:txBody>
          <a:bodyPr/>
          <a:lstStyle/>
          <a:p>
            <a:r>
              <a:rPr lang="sv-SE" dirty="0"/>
              <a:t>Informationsmöte om utlysningar – 24 januari 2019</a:t>
            </a:r>
          </a:p>
        </p:txBody>
      </p:sp>
    </p:spTree>
    <p:extLst>
      <p:ext uri="{BB962C8B-B14F-4D97-AF65-F5344CB8AC3E}">
        <p14:creationId xmlns:p14="http://schemas.microsoft.com/office/powerpoint/2010/main" val="2519968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0214C2-E7D2-4115-8F7F-F316CE25748B}"/>
              </a:ext>
            </a:extLst>
          </p:cNvPr>
          <p:cNvSpPr>
            <a:spLocks noGrp="1"/>
          </p:cNvSpPr>
          <p:nvPr>
            <p:ph type="title"/>
          </p:nvPr>
        </p:nvSpPr>
        <p:spPr/>
        <p:txBody>
          <a:bodyPr/>
          <a:lstStyle/>
          <a:p>
            <a:r>
              <a:rPr lang="sv-SE" dirty="0"/>
              <a:t>Kommande utlysningar</a:t>
            </a:r>
          </a:p>
        </p:txBody>
      </p:sp>
      <p:sp>
        <p:nvSpPr>
          <p:cNvPr id="5" name="Platshållare för innehåll 4">
            <a:extLst>
              <a:ext uri="{FF2B5EF4-FFF2-40B4-BE49-F238E27FC236}">
                <a16:creationId xmlns:a16="http://schemas.microsoft.com/office/drawing/2014/main" id="{163B7DBB-4F12-4335-822A-957AC78A5ECE}"/>
              </a:ext>
            </a:extLst>
          </p:cNvPr>
          <p:cNvSpPr>
            <a:spLocks noGrp="1"/>
          </p:cNvSpPr>
          <p:nvPr>
            <p:ph idx="13"/>
          </p:nvPr>
        </p:nvSpPr>
        <p:spPr>
          <a:xfrm>
            <a:off x="839788" y="2287270"/>
            <a:ext cx="5256212" cy="3924300"/>
          </a:xfrm>
        </p:spPr>
        <p:txBody>
          <a:bodyPr/>
          <a:lstStyle/>
          <a:p>
            <a:r>
              <a:rPr lang="sv-SE" b="1" dirty="0"/>
              <a:t>Forte International </a:t>
            </a:r>
            <a:r>
              <a:rPr lang="sv-SE" b="1" dirty="0" err="1"/>
              <a:t>Postdoc</a:t>
            </a:r>
            <a:endParaRPr lang="sv-SE" b="1" dirty="0"/>
          </a:p>
          <a:p>
            <a:r>
              <a:rPr lang="sv-SE" dirty="0"/>
              <a:t>2-åriga </a:t>
            </a:r>
            <a:r>
              <a:rPr lang="sv-SE" dirty="0" err="1"/>
              <a:t>postdokbidrag</a:t>
            </a:r>
            <a:endParaRPr lang="sv-SE" dirty="0"/>
          </a:p>
          <a:p>
            <a:r>
              <a:rPr lang="sv-SE" dirty="0"/>
              <a:t>Inresande eller utresande forskare</a:t>
            </a:r>
          </a:p>
          <a:p>
            <a:r>
              <a:rPr lang="sv-SE" dirty="0"/>
              <a:t>För forskare som utgår från Sverige: Möjlighet att söka 1-årigt repatrieringsbidrag efter </a:t>
            </a:r>
            <a:r>
              <a:rPr lang="sv-SE" dirty="0" err="1"/>
              <a:t>postdokbidraget</a:t>
            </a:r>
            <a:endParaRPr lang="sv-SE" dirty="0"/>
          </a:p>
          <a:p>
            <a:endParaRPr lang="sv-SE" dirty="0">
              <a:solidFill>
                <a:schemeClr val="accent1"/>
              </a:solidFill>
            </a:endParaRPr>
          </a:p>
          <a:p>
            <a:r>
              <a:rPr lang="sv-SE" dirty="0">
                <a:solidFill>
                  <a:schemeClr val="accent1"/>
                </a:solidFill>
              </a:rPr>
              <a:t>Preliminär tidsplan:</a:t>
            </a:r>
          </a:p>
          <a:p>
            <a:r>
              <a:rPr lang="sv-SE" dirty="0">
                <a:solidFill>
                  <a:schemeClr val="accent1"/>
                </a:solidFill>
              </a:rPr>
              <a:t>Utlysningen öppnar i september 2019</a:t>
            </a:r>
          </a:p>
          <a:p>
            <a:r>
              <a:rPr lang="sv-SE" dirty="0">
                <a:solidFill>
                  <a:schemeClr val="accent1"/>
                </a:solidFill>
              </a:rPr>
              <a:t>Projektstart september 2020</a:t>
            </a:r>
          </a:p>
        </p:txBody>
      </p:sp>
      <p:sp>
        <p:nvSpPr>
          <p:cNvPr id="6" name="Platshållare för sidfot 2">
            <a:extLst>
              <a:ext uri="{FF2B5EF4-FFF2-40B4-BE49-F238E27FC236}">
                <a16:creationId xmlns:a16="http://schemas.microsoft.com/office/drawing/2014/main" id="{9FD6C495-74D3-4C88-80F9-70F23E8AB35C}"/>
              </a:ext>
            </a:extLst>
          </p:cNvPr>
          <p:cNvSpPr>
            <a:spLocks noGrp="1"/>
          </p:cNvSpPr>
          <p:nvPr>
            <p:ph type="ftr" sz="quarter" idx="11"/>
          </p:nvPr>
        </p:nvSpPr>
        <p:spPr>
          <a:xfrm>
            <a:off x="227013" y="6416675"/>
            <a:ext cx="4114800" cy="252413"/>
          </a:xfrm>
        </p:spPr>
        <p:txBody>
          <a:bodyPr/>
          <a:lstStyle/>
          <a:p>
            <a:r>
              <a:rPr lang="sv-SE" dirty="0"/>
              <a:t>Informationsmöte om utlysningar – 24 januari 2019</a:t>
            </a:r>
          </a:p>
        </p:txBody>
      </p:sp>
      <p:sp>
        <p:nvSpPr>
          <p:cNvPr id="7" name="Platshållare för innehåll 4">
            <a:extLst>
              <a:ext uri="{FF2B5EF4-FFF2-40B4-BE49-F238E27FC236}">
                <a16:creationId xmlns:a16="http://schemas.microsoft.com/office/drawing/2014/main" id="{C26F4324-2344-49B2-B5DF-56874635168B}"/>
              </a:ext>
            </a:extLst>
          </p:cNvPr>
          <p:cNvSpPr txBox="1">
            <a:spLocks/>
          </p:cNvSpPr>
          <p:nvPr/>
        </p:nvSpPr>
        <p:spPr>
          <a:xfrm>
            <a:off x="6096000" y="2287270"/>
            <a:ext cx="5256212" cy="392430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271463" indent="-271463" algn="l" defTabSz="914400" rtl="0" eaLnBrk="1" latinLnBrk="0" hangingPunct="1">
              <a:lnSpc>
                <a:spcPct val="100000"/>
              </a:lnSpc>
              <a:spcBef>
                <a:spcPts val="1000"/>
              </a:spcBef>
              <a:buFont typeface="Arial" panose="020B0604020202020204" pitchFamily="34" charset="0"/>
              <a:buChar char="•"/>
              <a:defRPr sz="2000" kern="1200">
                <a:solidFill>
                  <a:schemeClr val="tx1"/>
                </a:solidFill>
                <a:latin typeface="+mn-lt"/>
                <a:ea typeface="+mn-ea"/>
                <a:cs typeface="+mn-cs"/>
              </a:defRPr>
            </a:lvl2pPr>
            <a:lvl3pPr marL="534988" indent="-263525" algn="l" defTabSz="914400" rtl="0" eaLnBrk="1" latinLnBrk="0" hangingPunct="1">
              <a:lnSpc>
                <a:spcPct val="100000"/>
              </a:lnSpc>
              <a:spcBef>
                <a:spcPts val="1000"/>
              </a:spcBef>
              <a:buFont typeface="Georgia" panose="02040502050405020303" pitchFamily="18" charset="0"/>
              <a:buChar char="–"/>
              <a:defRPr sz="2000" kern="1200">
                <a:solidFill>
                  <a:schemeClr val="tx1"/>
                </a:solidFill>
                <a:latin typeface="+mn-lt"/>
                <a:ea typeface="+mn-ea"/>
                <a:cs typeface="+mn-cs"/>
              </a:defRPr>
            </a:lvl3pPr>
            <a:lvl4pPr marL="271463" indent="-271463" algn="l" defTabSz="914400" rtl="0" eaLnBrk="1" latinLnBrk="0" hangingPunct="1">
              <a:lnSpc>
                <a:spcPct val="100000"/>
              </a:lnSpc>
              <a:spcBef>
                <a:spcPts val="1000"/>
              </a:spcBef>
              <a:buFont typeface="+mj-lt"/>
              <a:buAutoNum type="arabicPeriod"/>
              <a:defRPr sz="2000" kern="1200">
                <a:solidFill>
                  <a:schemeClr val="tx1"/>
                </a:solidFill>
                <a:latin typeface="+mn-lt"/>
                <a:ea typeface="+mn-ea"/>
                <a:cs typeface="+mn-cs"/>
              </a:defRPr>
            </a:lvl4pPr>
            <a:lvl5pPr marL="534988" indent="-263525" algn="l" defTabSz="914400" rtl="0" eaLnBrk="1" latinLnBrk="0" hangingPunct="1">
              <a:lnSpc>
                <a:spcPct val="100000"/>
              </a:lnSpc>
              <a:spcBef>
                <a:spcPts val="1000"/>
              </a:spcBef>
              <a:buFont typeface="+mj-lt"/>
              <a:buAutoNum type="alphaLcPeriod"/>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b="1" dirty="0"/>
              <a:t>Forskning om åldrande och hälsa</a:t>
            </a:r>
          </a:p>
          <a:p>
            <a:r>
              <a:rPr lang="sv-SE" dirty="0"/>
              <a:t>1-åriga planeringsbidrag</a:t>
            </a:r>
          </a:p>
          <a:p>
            <a:endParaRPr lang="sv-SE" dirty="0">
              <a:solidFill>
                <a:schemeClr val="accent1"/>
              </a:solidFill>
            </a:endParaRPr>
          </a:p>
          <a:p>
            <a:endParaRPr lang="sv-SE" dirty="0">
              <a:solidFill>
                <a:schemeClr val="accent1"/>
              </a:solidFill>
            </a:endParaRPr>
          </a:p>
          <a:p>
            <a:endParaRPr lang="sv-SE" dirty="0">
              <a:solidFill>
                <a:schemeClr val="accent1"/>
              </a:solidFill>
            </a:endParaRPr>
          </a:p>
          <a:p>
            <a:endParaRPr lang="sv-SE" dirty="0">
              <a:solidFill>
                <a:schemeClr val="accent1"/>
              </a:solidFill>
            </a:endParaRPr>
          </a:p>
          <a:p>
            <a:r>
              <a:rPr lang="sv-SE" dirty="0">
                <a:solidFill>
                  <a:schemeClr val="accent1"/>
                </a:solidFill>
              </a:rPr>
              <a:t>Preliminär tidsplan:</a:t>
            </a:r>
          </a:p>
          <a:p>
            <a:r>
              <a:rPr lang="sv-SE" dirty="0">
                <a:solidFill>
                  <a:schemeClr val="accent1"/>
                </a:solidFill>
              </a:rPr>
              <a:t>Projektstart senare delen av 2019</a:t>
            </a:r>
          </a:p>
        </p:txBody>
      </p:sp>
    </p:spTree>
    <p:extLst>
      <p:ext uri="{BB962C8B-B14F-4D97-AF65-F5344CB8AC3E}">
        <p14:creationId xmlns:p14="http://schemas.microsoft.com/office/powerpoint/2010/main" val="1982265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2A33D4-6D79-4B2C-9886-3010D0CE4626}"/>
              </a:ext>
            </a:extLst>
          </p:cNvPr>
          <p:cNvSpPr>
            <a:spLocks noGrp="1"/>
          </p:cNvSpPr>
          <p:nvPr>
            <p:ph type="title"/>
          </p:nvPr>
        </p:nvSpPr>
        <p:spPr/>
        <p:txBody>
          <a:bodyPr/>
          <a:lstStyle/>
          <a:p>
            <a:r>
              <a:rPr lang="sv-SE" dirty="0"/>
              <a:t>forte har mer än utlysningar</a:t>
            </a:r>
          </a:p>
        </p:txBody>
      </p:sp>
      <p:sp>
        <p:nvSpPr>
          <p:cNvPr id="5" name="Platshållare för sidfot 2">
            <a:extLst>
              <a:ext uri="{FF2B5EF4-FFF2-40B4-BE49-F238E27FC236}">
                <a16:creationId xmlns:a16="http://schemas.microsoft.com/office/drawing/2014/main" id="{AA8C3EE5-BA0A-4D2E-AF8A-1D29B2350533}"/>
              </a:ext>
            </a:extLst>
          </p:cNvPr>
          <p:cNvSpPr>
            <a:spLocks noGrp="1"/>
          </p:cNvSpPr>
          <p:nvPr>
            <p:ph type="ftr" sz="quarter" idx="11"/>
          </p:nvPr>
        </p:nvSpPr>
        <p:spPr>
          <a:xfrm>
            <a:off x="227013" y="6416675"/>
            <a:ext cx="4114800" cy="252413"/>
          </a:xfrm>
        </p:spPr>
        <p:txBody>
          <a:bodyPr/>
          <a:lstStyle/>
          <a:p>
            <a:r>
              <a:rPr lang="sv-SE" dirty="0"/>
              <a:t>Informationsmöte om utlysningar – 24 januari 2019</a:t>
            </a:r>
          </a:p>
        </p:txBody>
      </p:sp>
    </p:spTree>
    <p:extLst>
      <p:ext uri="{BB962C8B-B14F-4D97-AF65-F5344CB8AC3E}">
        <p14:creationId xmlns:p14="http://schemas.microsoft.com/office/powerpoint/2010/main" val="2789278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1C4E55-3379-4EC7-8304-2F59353D8B90}"/>
              </a:ext>
            </a:extLst>
          </p:cNvPr>
          <p:cNvSpPr>
            <a:spLocks noGrp="1"/>
          </p:cNvSpPr>
          <p:nvPr>
            <p:ph type="title"/>
          </p:nvPr>
        </p:nvSpPr>
        <p:spPr/>
        <p:txBody>
          <a:bodyPr/>
          <a:lstStyle/>
          <a:p>
            <a:r>
              <a:rPr lang="sv-SE" dirty="0"/>
              <a:t>Vad händer mer på Forte?</a:t>
            </a:r>
          </a:p>
        </p:txBody>
      </p:sp>
      <p:sp>
        <p:nvSpPr>
          <p:cNvPr id="4" name="Platshållare för innehåll 3">
            <a:extLst>
              <a:ext uri="{FF2B5EF4-FFF2-40B4-BE49-F238E27FC236}">
                <a16:creationId xmlns:a16="http://schemas.microsoft.com/office/drawing/2014/main" id="{7CE06296-7C61-4BF7-AB6E-8499AB37C39E}"/>
              </a:ext>
            </a:extLst>
          </p:cNvPr>
          <p:cNvSpPr>
            <a:spLocks noGrp="1"/>
          </p:cNvSpPr>
          <p:nvPr>
            <p:ph sz="quarter" idx="13"/>
          </p:nvPr>
        </p:nvSpPr>
        <p:spPr/>
        <p:txBody>
          <a:bodyPr/>
          <a:lstStyle/>
          <a:p>
            <a:pPr marL="342900" indent="-342900">
              <a:buFont typeface="Arial" panose="020B0604020202020204" pitchFamily="34" charset="0"/>
              <a:buChar char="•"/>
            </a:pPr>
            <a:r>
              <a:rPr lang="sv-SE" b="1" dirty="0"/>
              <a:t>Frukostseminarium om arbetslivets utmaningar</a:t>
            </a:r>
          </a:p>
          <a:p>
            <a:r>
              <a:rPr lang="sv-SE" dirty="0">
                <a:solidFill>
                  <a:schemeClr val="accent1"/>
                </a:solidFill>
              </a:rPr>
              <a:t>8 februari</a:t>
            </a:r>
          </a:p>
          <a:p>
            <a:pPr marL="342900" indent="-342900">
              <a:buFont typeface="Arial" panose="020B0604020202020204" pitchFamily="34" charset="0"/>
              <a:buChar char="•"/>
            </a:pPr>
            <a:r>
              <a:rPr lang="sv-SE" b="1" dirty="0"/>
              <a:t>Frukostseminarium om tillämpad välfärdsforskning</a:t>
            </a:r>
          </a:p>
          <a:p>
            <a:r>
              <a:rPr lang="sv-SE" dirty="0">
                <a:solidFill>
                  <a:schemeClr val="accent1"/>
                </a:solidFill>
              </a:rPr>
              <a:t>13 februari</a:t>
            </a:r>
          </a:p>
          <a:p>
            <a:pPr marL="342900" indent="-342900">
              <a:buFont typeface="Arial" panose="020B0604020202020204" pitchFamily="34" charset="0"/>
              <a:buChar char="•"/>
            </a:pPr>
            <a:r>
              <a:rPr lang="sv-SE" b="1" dirty="0"/>
              <a:t>Forte Talks 2019: Välfärd för framtiden</a:t>
            </a:r>
          </a:p>
          <a:p>
            <a:r>
              <a:rPr lang="sv-SE" dirty="0">
                <a:solidFill>
                  <a:schemeClr val="accent1"/>
                </a:solidFill>
              </a:rPr>
              <a:t>26-27 mars</a:t>
            </a:r>
          </a:p>
          <a:p>
            <a:endParaRPr lang="sv-SE" dirty="0"/>
          </a:p>
          <a:p>
            <a:endParaRPr lang="sv-SE" dirty="0"/>
          </a:p>
        </p:txBody>
      </p:sp>
      <p:sp>
        <p:nvSpPr>
          <p:cNvPr id="5" name="Platshållare för sidfot 2">
            <a:extLst>
              <a:ext uri="{FF2B5EF4-FFF2-40B4-BE49-F238E27FC236}">
                <a16:creationId xmlns:a16="http://schemas.microsoft.com/office/drawing/2014/main" id="{8AFEF432-DA84-4377-BB32-C8B90ABDDFBB}"/>
              </a:ext>
            </a:extLst>
          </p:cNvPr>
          <p:cNvSpPr>
            <a:spLocks noGrp="1"/>
          </p:cNvSpPr>
          <p:nvPr>
            <p:ph type="ftr" sz="quarter" idx="11"/>
          </p:nvPr>
        </p:nvSpPr>
        <p:spPr>
          <a:xfrm>
            <a:off x="227013" y="6416675"/>
            <a:ext cx="4114800" cy="252413"/>
          </a:xfrm>
        </p:spPr>
        <p:txBody>
          <a:bodyPr/>
          <a:lstStyle/>
          <a:p>
            <a:r>
              <a:rPr lang="sv-SE" dirty="0"/>
              <a:t>Informationsmöte om utlysningar – 24 januari 2019</a:t>
            </a:r>
          </a:p>
        </p:txBody>
      </p:sp>
    </p:spTree>
    <p:extLst>
      <p:ext uri="{BB962C8B-B14F-4D97-AF65-F5344CB8AC3E}">
        <p14:creationId xmlns:p14="http://schemas.microsoft.com/office/powerpoint/2010/main" val="4063786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F54430-64EA-4112-9E77-0B652485DA50}"/>
              </a:ext>
            </a:extLst>
          </p:cNvPr>
          <p:cNvSpPr>
            <a:spLocks noGrp="1"/>
          </p:cNvSpPr>
          <p:nvPr>
            <p:ph type="ctrTitle"/>
          </p:nvPr>
        </p:nvSpPr>
        <p:spPr/>
        <p:txBody>
          <a:bodyPr/>
          <a:lstStyle/>
          <a:p>
            <a:r>
              <a:rPr lang="sv-SE" dirty="0"/>
              <a:t>Tack!</a:t>
            </a:r>
          </a:p>
        </p:txBody>
      </p:sp>
      <p:sp>
        <p:nvSpPr>
          <p:cNvPr id="3" name="Platshållare för text 2">
            <a:extLst>
              <a:ext uri="{FF2B5EF4-FFF2-40B4-BE49-F238E27FC236}">
                <a16:creationId xmlns:a16="http://schemas.microsoft.com/office/drawing/2014/main" id="{FDCB795F-9954-420E-BDFE-57188518CE9A}"/>
              </a:ext>
            </a:extLst>
          </p:cNvPr>
          <p:cNvSpPr>
            <a:spLocks noGrp="1"/>
          </p:cNvSpPr>
          <p:nvPr>
            <p:ph type="body" sz="quarter" idx="10"/>
          </p:nvPr>
        </p:nvSpPr>
        <p:spPr/>
        <p:txBody>
          <a:bodyPr/>
          <a:lstStyle/>
          <a:p>
            <a:endParaRPr lang="sv-SE"/>
          </a:p>
        </p:txBody>
      </p:sp>
    </p:spTree>
    <p:extLst>
      <p:ext uri="{BB962C8B-B14F-4D97-AF65-F5344CB8AC3E}">
        <p14:creationId xmlns:p14="http://schemas.microsoft.com/office/powerpoint/2010/main" val="324703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a:extLst>
              <a:ext uri="{FF2B5EF4-FFF2-40B4-BE49-F238E27FC236}">
                <a16:creationId xmlns:a16="http://schemas.microsoft.com/office/drawing/2014/main" id="{1E133362-14DA-4B2F-94DC-550E891284E8}"/>
              </a:ext>
            </a:extLst>
          </p:cNvPr>
          <p:cNvSpPr>
            <a:spLocks noGrp="1"/>
          </p:cNvSpPr>
          <p:nvPr>
            <p:ph type="ftr" sz="quarter" idx="11"/>
          </p:nvPr>
        </p:nvSpPr>
        <p:spPr/>
        <p:txBody>
          <a:bodyPr/>
          <a:lstStyle/>
          <a:p>
            <a:r>
              <a:rPr lang="sv-SE" dirty="0"/>
              <a:t>Informationsmöte om utlysningar – 24 januari 2019</a:t>
            </a:r>
          </a:p>
        </p:txBody>
      </p:sp>
      <p:sp>
        <p:nvSpPr>
          <p:cNvPr id="8" name="Rubrik 1">
            <a:extLst>
              <a:ext uri="{FF2B5EF4-FFF2-40B4-BE49-F238E27FC236}">
                <a16:creationId xmlns:a16="http://schemas.microsoft.com/office/drawing/2014/main" id="{FB369B59-D756-491D-B7B3-7168AB31D82E}"/>
              </a:ext>
            </a:extLst>
          </p:cNvPr>
          <p:cNvSpPr>
            <a:spLocks noGrp="1"/>
          </p:cNvSpPr>
          <p:nvPr>
            <p:ph type="title"/>
          </p:nvPr>
        </p:nvSpPr>
        <p:spPr>
          <a:xfrm>
            <a:off x="477082" y="279360"/>
            <a:ext cx="5479774" cy="1168979"/>
          </a:xfrm>
        </p:spPr>
        <p:txBody>
          <a:bodyPr/>
          <a:lstStyle/>
          <a:p>
            <a:r>
              <a:rPr lang="sv-SE" dirty="0"/>
              <a:t>Vad är Forte?</a:t>
            </a:r>
          </a:p>
        </p:txBody>
      </p:sp>
      <p:sp>
        <p:nvSpPr>
          <p:cNvPr id="9" name="Platshållare för innehåll 3">
            <a:extLst>
              <a:ext uri="{FF2B5EF4-FFF2-40B4-BE49-F238E27FC236}">
                <a16:creationId xmlns:a16="http://schemas.microsoft.com/office/drawing/2014/main" id="{CE186CE5-D307-495E-880F-498C7E5A58E3}"/>
              </a:ext>
            </a:extLst>
          </p:cNvPr>
          <p:cNvSpPr>
            <a:spLocks noGrp="1"/>
          </p:cNvSpPr>
          <p:nvPr>
            <p:ph sz="quarter" idx="13"/>
          </p:nvPr>
        </p:nvSpPr>
        <p:spPr>
          <a:xfrm>
            <a:off x="477078" y="1865659"/>
            <a:ext cx="5479774" cy="4551016"/>
          </a:xfrm>
        </p:spPr>
        <p:txBody>
          <a:bodyPr/>
          <a:lstStyle/>
          <a:p>
            <a:pPr marL="342900" indent="-342900">
              <a:buFont typeface="Arial" panose="020B0604020202020204" pitchFamily="34" charset="0"/>
              <a:buChar char="•"/>
            </a:pPr>
            <a:r>
              <a:rPr lang="sv-SE" dirty="0"/>
              <a:t>En av fyra statliga forskningsfinansiärer</a:t>
            </a:r>
          </a:p>
          <a:p>
            <a:pPr marL="342900" indent="-342900">
              <a:buFont typeface="Arial" panose="020B0604020202020204" pitchFamily="34" charset="0"/>
              <a:buChar char="•"/>
            </a:pPr>
            <a:r>
              <a:rPr lang="sv-SE" dirty="0"/>
              <a:t>Finansierar forskning inom hälsa, </a:t>
            </a:r>
            <a:br>
              <a:rPr lang="sv-SE" dirty="0"/>
            </a:br>
            <a:r>
              <a:rPr lang="sv-SE" dirty="0"/>
              <a:t>arbetsliv och välfärd</a:t>
            </a:r>
          </a:p>
          <a:p>
            <a:pPr marL="342900" indent="-342900">
              <a:buFont typeface="Arial" panose="020B0604020202020204" pitchFamily="34" charset="0"/>
              <a:buChar char="•"/>
            </a:pPr>
            <a:r>
              <a:rPr lang="sv-SE" dirty="0"/>
              <a:t>Myndighet under socialdepartementet</a:t>
            </a:r>
          </a:p>
          <a:p>
            <a:pPr marL="342900" indent="-342900">
              <a:buFont typeface="Arial" panose="020B0604020202020204" pitchFamily="34" charset="0"/>
              <a:buChar char="•"/>
            </a:pPr>
            <a:r>
              <a:rPr lang="sv-SE" dirty="0"/>
              <a:t>Utgår från visionen om ett samhälle med god hälsa, hållbart arbetsliv och hög välfärd</a:t>
            </a:r>
          </a:p>
          <a:p>
            <a:pPr marL="342900" indent="-342900">
              <a:buFont typeface="Arial" panose="020B0604020202020204" pitchFamily="34" charset="0"/>
              <a:buChar char="•"/>
            </a:pPr>
            <a:r>
              <a:rPr lang="sv-SE" dirty="0"/>
              <a:t>Styrs av en styrelse med fullt ansvar</a:t>
            </a:r>
          </a:p>
        </p:txBody>
      </p:sp>
      <p:pic>
        <p:nvPicPr>
          <p:cNvPr id="10" name="Platshållare för bild 7">
            <a:extLst>
              <a:ext uri="{FF2B5EF4-FFF2-40B4-BE49-F238E27FC236}">
                <a16:creationId xmlns:a16="http://schemas.microsoft.com/office/drawing/2014/main" id="{66891861-8F1E-4DCA-937D-F48727F50D2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096000" y="0"/>
            <a:ext cx="6096000" cy="6858000"/>
          </a:xfrm>
          <a:prstGeom prst="rect">
            <a:avLst/>
          </a:prstGeom>
        </p:spPr>
      </p:pic>
    </p:spTree>
    <p:extLst>
      <p:ext uri="{BB962C8B-B14F-4D97-AF65-F5344CB8AC3E}">
        <p14:creationId xmlns:p14="http://schemas.microsoft.com/office/powerpoint/2010/main" val="2235450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4404EB-036D-42E3-B45B-945FB22A57AF}"/>
              </a:ext>
            </a:extLst>
          </p:cNvPr>
          <p:cNvSpPr>
            <a:spLocks noGrp="1"/>
          </p:cNvSpPr>
          <p:nvPr>
            <p:ph type="title"/>
          </p:nvPr>
        </p:nvSpPr>
        <p:spPr/>
        <p:txBody>
          <a:bodyPr/>
          <a:lstStyle/>
          <a:p>
            <a:r>
              <a:rPr lang="sv-SE" dirty="0"/>
              <a:t>Vårt uppdrag</a:t>
            </a:r>
          </a:p>
        </p:txBody>
      </p:sp>
      <p:sp>
        <p:nvSpPr>
          <p:cNvPr id="4" name="Platshållare för innehåll 3">
            <a:extLst>
              <a:ext uri="{FF2B5EF4-FFF2-40B4-BE49-F238E27FC236}">
                <a16:creationId xmlns:a16="http://schemas.microsoft.com/office/drawing/2014/main" id="{A23ECDA4-3C6E-45BB-809C-25CA8C5FF203}"/>
              </a:ext>
            </a:extLst>
          </p:cNvPr>
          <p:cNvSpPr>
            <a:spLocks noGrp="1"/>
          </p:cNvSpPr>
          <p:nvPr>
            <p:ph sz="quarter" idx="13"/>
          </p:nvPr>
        </p:nvSpPr>
        <p:spPr>
          <a:xfrm>
            <a:off x="839786" y="2110683"/>
            <a:ext cx="7200000" cy="4032939"/>
          </a:xfrm>
        </p:spPr>
        <p:txBody>
          <a:bodyPr/>
          <a:lstStyle/>
          <a:p>
            <a:pPr marL="342900" indent="-342900">
              <a:buFont typeface="Arial" panose="020B0604020202020204" pitchFamily="34" charset="0"/>
              <a:buChar char="•"/>
            </a:pPr>
            <a:r>
              <a:rPr lang="sv-SE" dirty="0"/>
              <a:t>Finansiera grund-, behovsstyrd </a:t>
            </a:r>
            <a:br>
              <a:rPr lang="sv-SE" dirty="0"/>
            </a:br>
            <a:r>
              <a:rPr lang="sv-SE" dirty="0"/>
              <a:t>och tvärvetenskaplig forskning</a:t>
            </a:r>
          </a:p>
          <a:p>
            <a:pPr marL="342900" indent="-342900">
              <a:buFont typeface="Arial" panose="020B0604020202020204" pitchFamily="34" charset="0"/>
              <a:buChar char="•"/>
            </a:pPr>
            <a:r>
              <a:rPr lang="sv-SE" dirty="0"/>
              <a:t>Analys och utvärdering av </a:t>
            </a:r>
            <a:br>
              <a:rPr lang="sv-SE" dirty="0"/>
            </a:br>
            <a:r>
              <a:rPr lang="sv-SE" dirty="0"/>
              <a:t>forskning och kunskapsbehov</a:t>
            </a:r>
          </a:p>
          <a:p>
            <a:pPr marL="342900" indent="-342900">
              <a:buFont typeface="Arial" panose="020B0604020202020204" pitchFamily="34" charset="0"/>
              <a:buChar char="•"/>
            </a:pPr>
            <a:r>
              <a:rPr lang="sv-SE" dirty="0"/>
              <a:t>Kommunikation, dialog </a:t>
            </a:r>
            <a:br>
              <a:rPr lang="sv-SE" dirty="0"/>
            </a:br>
            <a:r>
              <a:rPr lang="sv-SE" dirty="0"/>
              <a:t>och samverkan inom </a:t>
            </a:r>
            <a:br>
              <a:rPr lang="sv-SE" dirty="0"/>
            </a:br>
            <a:r>
              <a:rPr lang="sv-SE" dirty="0"/>
              <a:t>Fortes ansvarsområden</a:t>
            </a:r>
          </a:p>
          <a:p>
            <a:pPr marL="342900" indent="-342900">
              <a:buFont typeface="Arial" panose="020B0604020202020204" pitchFamily="34" charset="0"/>
              <a:buChar char="•"/>
            </a:pPr>
            <a:r>
              <a:rPr lang="sv-SE" dirty="0"/>
              <a:t>Bidra till att forskning </a:t>
            </a:r>
            <a:br>
              <a:rPr lang="sv-SE" dirty="0"/>
            </a:br>
            <a:r>
              <a:rPr lang="sv-SE" dirty="0"/>
              <a:t>sprids och kommer </a:t>
            </a:r>
            <a:br>
              <a:rPr lang="sv-SE" dirty="0"/>
            </a:br>
            <a:r>
              <a:rPr lang="sv-SE" dirty="0"/>
              <a:t>till nytta</a:t>
            </a:r>
          </a:p>
        </p:txBody>
      </p:sp>
      <p:sp>
        <p:nvSpPr>
          <p:cNvPr id="5" name="Platshållare för sidfot 2">
            <a:extLst>
              <a:ext uri="{FF2B5EF4-FFF2-40B4-BE49-F238E27FC236}">
                <a16:creationId xmlns:a16="http://schemas.microsoft.com/office/drawing/2014/main" id="{D51F1BAB-6921-4A74-8480-CC41D07C4129}"/>
              </a:ext>
            </a:extLst>
          </p:cNvPr>
          <p:cNvSpPr>
            <a:spLocks noGrp="1"/>
          </p:cNvSpPr>
          <p:nvPr>
            <p:ph type="ftr" sz="quarter" idx="11"/>
          </p:nvPr>
        </p:nvSpPr>
        <p:spPr>
          <a:xfrm>
            <a:off x="227013" y="6416675"/>
            <a:ext cx="4114800" cy="252413"/>
          </a:xfrm>
        </p:spPr>
        <p:txBody>
          <a:bodyPr/>
          <a:lstStyle/>
          <a:p>
            <a:r>
              <a:rPr lang="sv-SE" dirty="0"/>
              <a:t>Informationsmöte om utlysningar – 24 januari 2019</a:t>
            </a:r>
          </a:p>
        </p:txBody>
      </p:sp>
    </p:spTree>
    <p:extLst>
      <p:ext uri="{BB962C8B-B14F-4D97-AF65-F5344CB8AC3E}">
        <p14:creationId xmlns:p14="http://schemas.microsoft.com/office/powerpoint/2010/main" val="15749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FDD65B-80C1-4D11-9342-0D3199433583}"/>
              </a:ext>
            </a:extLst>
          </p:cNvPr>
          <p:cNvSpPr>
            <a:spLocks noGrp="1"/>
          </p:cNvSpPr>
          <p:nvPr>
            <p:ph type="title"/>
          </p:nvPr>
        </p:nvSpPr>
        <p:spPr/>
        <p:txBody>
          <a:bodyPr/>
          <a:lstStyle/>
          <a:p>
            <a:r>
              <a:rPr lang="sv-SE" dirty="0"/>
              <a:t>Tre huvudområden</a:t>
            </a:r>
          </a:p>
        </p:txBody>
      </p:sp>
      <p:sp>
        <p:nvSpPr>
          <p:cNvPr id="3" name="Platshållare för sidfot 2">
            <a:extLst>
              <a:ext uri="{FF2B5EF4-FFF2-40B4-BE49-F238E27FC236}">
                <a16:creationId xmlns:a16="http://schemas.microsoft.com/office/drawing/2014/main" id="{8CEB991D-624E-45C4-8C08-E734012408CB}"/>
              </a:ext>
            </a:extLst>
          </p:cNvPr>
          <p:cNvSpPr>
            <a:spLocks noGrp="1"/>
          </p:cNvSpPr>
          <p:nvPr>
            <p:ph type="ftr" sz="quarter" idx="11"/>
          </p:nvPr>
        </p:nvSpPr>
        <p:spPr/>
        <p:txBody>
          <a:bodyPr/>
          <a:lstStyle/>
          <a:p>
            <a:r>
              <a:rPr lang="sv-SE" dirty="0"/>
              <a:t>Informationsmöte om utlysningar – 24 januari 2019</a:t>
            </a:r>
          </a:p>
        </p:txBody>
      </p:sp>
      <p:sp>
        <p:nvSpPr>
          <p:cNvPr id="4" name="Platshållare för innehåll 3">
            <a:extLst>
              <a:ext uri="{FF2B5EF4-FFF2-40B4-BE49-F238E27FC236}">
                <a16:creationId xmlns:a16="http://schemas.microsoft.com/office/drawing/2014/main" id="{25F64E56-47E4-4945-B9D4-0A78E0C3041A}"/>
              </a:ext>
            </a:extLst>
          </p:cNvPr>
          <p:cNvSpPr>
            <a:spLocks noGrp="1"/>
          </p:cNvSpPr>
          <p:nvPr>
            <p:ph idx="1"/>
          </p:nvPr>
        </p:nvSpPr>
        <p:spPr>
          <a:xfrm>
            <a:off x="839785" y="1920240"/>
            <a:ext cx="3240000" cy="4280535"/>
          </a:xfrm>
        </p:spPr>
        <p:txBody>
          <a:bodyPr/>
          <a:lstStyle/>
          <a:p>
            <a:r>
              <a:rPr lang="sv-SE" sz="2400" b="1" dirty="0"/>
              <a:t>Hälsa</a:t>
            </a:r>
            <a:endParaRPr lang="sv-SE" b="1" dirty="0"/>
          </a:p>
          <a:p>
            <a:pPr lvl="1"/>
            <a:r>
              <a:rPr lang="sv-SE" dirty="0"/>
              <a:t>Forskning för befolkningen och individen</a:t>
            </a:r>
          </a:p>
          <a:p>
            <a:pPr lvl="1"/>
            <a:r>
              <a:rPr lang="sv-SE" dirty="0"/>
              <a:t>Förekomst av sjukdomar samt riskfaktorer</a:t>
            </a:r>
          </a:p>
          <a:p>
            <a:pPr lvl="1"/>
            <a:r>
              <a:rPr lang="sv-SE" dirty="0"/>
              <a:t>Förebyggande insatser</a:t>
            </a:r>
          </a:p>
          <a:p>
            <a:pPr lvl="1"/>
            <a:r>
              <a:rPr lang="sv-SE" dirty="0"/>
              <a:t>Rehabilitering och omvårdnad</a:t>
            </a:r>
          </a:p>
          <a:p>
            <a:pPr lvl="1"/>
            <a:r>
              <a:rPr lang="sv-SE" dirty="0"/>
              <a:t>Hälso- och sjukvårdens processer och system</a:t>
            </a:r>
          </a:p>
        </p:txBody>
      </p:sp>
      <p:sp>
        <p:nvSpPr>
          <p:cNvPr id="6" name="Platshållare för innehåll 5">
            <a:extLst>
              <a:ext uri="{FF2B5EF4-FFF2-40B4-BE49-F238E27FC236}">
                <a16:creationId xmlns:a16="http://schemas.microsoft.com/office/drawing/2014/main" id="{F8B1FFCB-AB4F-4E50-AB22-08C44F4D8321}"/>
              </a:ext>
            </a:extLst>
          </p:cNvPr>
          <p:cNvSpPr>
            <a:spLocks noGrp="1"/>
          </p:cNvSpPr>
          <p:nvPr>
            <p:ph idx="13"/>
          </p:nvPr>
        </p:nvSpPr>
        <p:spPr>
          <a:xfrm>
            <a:off x="4475955" y="1920240"/>
            <a:ext cx="3240000" cy="4280535"/>
          </a:xfrm>
        </p:spPr>
        <p:txBody>
          <a:bodyPr/>
          <a:lstStyle/>
          <a:p>
            <a:r>
              <a:rPr lang="sv-SE" sz="2400" b="1" dirty="0"/>
              <a:t>Arbetsliv</a:t>
            </a:r>
            <a:endParaRPr lang="sv-SE" b="1" dirty="0"/>
          </a:p>
          <a:p>
            <a:pPr lvl="1"/>
            <a:r>
              <a:rPr lang="sv-SE" dirty="0"/>
              <a:t>Arbetsmarknad </a:t>
            </a:r>
          </a:p>
          <a:p>
            <a:pPr lvl="1"/>
            <a:r>
              <a:rPr lang="sv-SE" dirty="0"/>
              <a:t>Organisering och styrning</a:t>
            </a:r>
          </a:p>
          <a:p>
            <a:pPr lvl="1"/>
            <a:r>
              <a:rPr lang="sv-SE" dirty="0"/>
              <a:t>Fysisk och psykisk arbetsmiljö</a:t>
            </a:r>
          </a:p>
          <a:p>
            <a:pPr lvl="1"/>
            <a:r>
              <a:rPr lang="sv-SE" dirty="0"/>
              <a:t>Samhällsförändringar som immigration, urbanisering och teknikutveckling</a:t>
            </a:r>
          </a:p>
        </p:txBody>
      </p:sp>
      <p:sp>
        <p:nvSpPr>
          <p:cNvPr id="5" name="Platshållare för innehåll 4">
            <a:extLst>
              <a:ext uri="{FF2B5EF4-FFF2-40B4-BE49-F238E27FC236}">
                <a16:creationId xmlns:a16="http://schemas.microsoft.com/office/drawing/2014/main" id="{E5D34D3E-CB5E-4BE4-BFF6-3EAAE2CF3841}"/>
              </a:ext>
            </a:extLst>
          </p:cNvPr>
          <p:cNvSpPr>
            <a:spLocks noGrp="1"/>
          </p:cNvSpPr>
          <p:nvPr>
            <p:ph sz="quarter" idx="14"/>
          </p:nvPr>
        </p:nvSpPr>
        <p:spPr>
          <a:xfrm>
            <a:off x="8112125" y="1920240"/>
            <a:ext cx="3240000" cy="4280535"/>
          </a:xfrm>
        </p:spPr>
        <p:txBody>
          <a:bodyPr/>
          <a:lstStyle/>
          <a:p>
            <a:r>
              <a:rPr lang="sv-SE" sz="2400" b="1" dirty="0"/>
              <a:t>Välfärd</a:t>
            </a:r>
            <a:endParaRPr lang="sv-SE" b="1" dirty="0"/>
          </a:p>
          <a:p>
            <a:pPr lvl="1"/>
            <a:r>
              <a:rPr lang="sv-SE" dirty="0"/>
              <a:t>Socialpolitik och socialförsäkring</a:t>
            </a:r>
          </a:p>
          <a:p>
            <a:pPr lvl="1"/>
            <a:r>
              <a:rPr lang="sv-SE" dirty="0"/>
              <a:t>Lagstiftning och institutioner</a:t>
            </a:r>
          </a:p>
          <a:p>
            <a:pPr lvl="1"/>
            <a:r>
              <a:rPr lang="sv-SE" dirty="0"/>
              <a:t>Social omsorg och socialt arbete</a:t>
            </a:r>
          </a:p>
          <a:p>
            <a:pPr lvl="1"/>
            <a:r>
              <a:rPr lang="sv-SE" dirty="0"/>
              <a:t>Etniska relationer</a:t>
            </a:r>
          </a:p>
          <a:p>
            <a:pPr lvl="1"/>
            <a:r>
              <a:rPr lang="sv-SE" dirty="0"/>
              <a:t>Barn och ungdomars livssituation</a:t>
            </a:r>
          </a:p>
          <a:p>
            <a:pPr lvl="1"/>
            <a:endParaRPr lang="sv-SE" dirty="0"/>
          </a:p>
        </p:txBody>
      </p:sp>
    </p:spTree>
    <p:extLst>
      <p:ext uri="{BB962C8B-B14F-4D97-AF65-F5344CB8AC3E}">
        <p14:creationId xmlns:p14="http://schemas.microsoft.com/office/powerpoint/2010/main" val="4153554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1775520" y="1124745"/>
          <a:ext cx="7588683" cy="5472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ruta 5"/>
          <p:cNvSpPr txBox="1"/>
          <p:nvPr/>
        </p:nvSpPr>
        <p:spPr>
          <a:xfrm>
            <a:off x="4022353" y="3717033"/>
            <a:ext cx="3081759" cy="467821"/>
          </a:xfrm>
          <a:prstGeom prst="rect">
            <a:avLst/>
          </a:prstGeom>
          <a:noFill/>
        </p:spPr>
        <p:txBody>
          <a:bodyPr wrap="square" rtlCol="0">
            <a:spAutoFit/>
          </a:bodyPr>
          <a:lstStyle/>
          <a:p>
            <a:pPr algn="ctr"/>
            <a:r>
              <a:rPr lang="sv-SE" sz="2400" dirty="0"/>
              <a:t>Tvärvetenskap</a:t>
            </a:r>
            <a:r>
              <a:rPr lang="sv-SE" sz="2400" dirty="0">
                <a:solidFill>
                  <a:schemeClr val="accent6"/>
                </a:solidFill>
              </a:rPr>
              <a:t> </a:t>
            </a:r>
          </a:p>
        </p:txBody>
      </p:sp>
      <p:sp>
        <p:nvSpPr>
          <p:cNvPr id="2" name="textruta 1"/>
          <p:cNvSpPr txBox="1"/>
          <p:nvPr/>
        </p:nvSpPr>
        <p:spPr>
          <a:xfrm>
            <a:off x="2672964" y="2125410"/>
            <a:ext cx="2037113" cy="338554"/>
          </a:xfrm>
          <a:prstGeom prst="rect">
            <a:avLst/>
          </a:prstGeom>
          <a:noFill/>
        </p:spPr>
        <p:txBody>
          <a:bodyPr wrap="square" rtlCol="0">
            <a:spAutoFit/>
          </a:bodyPr>
          <a:lstStyle/>
          <a:p>
            <a:pPr algn="ctr"/>
            <a:r>
              <a:rPr lang="sv-SE" sz="1600" dirty="0"/>
              <a:t>Åldrande och hälsa</a:t>
            </a:r>
          </a:p>
        </p:txBody>
      </p:sp>
      <p:sp>
        <p:nvSpPr>
          <p:cNvPr id="3" name="textruta 2"/>
          <p:cNvSpPr txBox="1"/>
          <p:nvPr/>
        </p:nvSpPr>
        <p:spPr>
          <a:xfrm>
            <a:off x="2674639" y="5226198"/>
            <a:ext cx="1948861" cy="343068"/>
          </a:xfrm>
          <a:prstGeom prst="rect">
            <a:avLst/>
          </a:prstGeom>
          <a:noFill/>
        </p:spPr>
        <p:txBody>
          <a:bodyPr wrap="square" rtlCol="0">
            <a:spAutoFit/>
          </a:bodyPr>
          <a:lstStyle/>
          <a:p>
            <a:pPr algn="ctr"/>
            <a:r>
              <a:rPr lang="sv-SE" sz="1600" dirty="0"/>
              <a:t>ANDTS </a:t>
            </a:r>
          </a:p>
        </p:txBody>
      </p:sp>
      <p:sp>
        <p:nvSpPr>
          <p:cNvPr id="8" name="textruta 7"/>
          <p:cNvSpPr txBox="1"/>
          <p:nvPr/>
        </p:nvSpPr>
        <p:spPr>
          <a:xfrm>
            <a:off x="6635193" y="2212827"/>
            <a:ext cx="1616316" cy="343068"/>
          </a:xfrm>
          <a:prstGeom prst="rect">
            <a:avLst/>
          </a:prstGeom>
          <a:noFill/>
        </p:spPr>
        <p:txBody>
          <a:bodyPr wrap="square" rtlCol="0">
            <a:spAutoFit/>
          </a:bodyPr>
          <a:lstStyle/>
          <a:p>
            <a:pPr algn="ctr"/>
            <a:r>
              <a:rPr lang="sv-SE" sz="1600" dirty="0"/>
              <a:t>Barn och unga</a:t>
            </a:r>
          </a:p>
        </p:txBody>
      </p:sp>
      <p:sp>
        <p:nvSpPr>
          <p:cNvPr id="10" name="textruta 9"/>
          <p:cNvSpPr txBox="1"/>
          <p:nvPr/>
        </p:nvSpPr>
        <p:spPr>
          <a:xfrm>
            <a:off x="4022353" y="5675891"/>
            <a:ext cx="3025816" cy="592572"/>
          </a:xfrm>
          <a:prstGeom prst="rect">
            <a:avLst/>
          </a:prstGeom>
          <a:noFill/>
        </p:spPr>
        <p:txBody>
          <a:bodyPr wrap="square" rtlCol="0">
            <a:spAutoFit/>
          </a:bodyPr>
          <a:lstStyle/>
          <a:p>
            <a:pPr algn="ctr"/>
            <a:r>
              <a:rPr lang="sv-SE" sz="1600" dirty="0"/>
              <a:t>Internationell migration </a:t>
            </a:r>
          </a:p>
          <a:p>
            <a:r>
              <a:rPr lang="sv-SE" sz="1600" dirty="0"/>
              <a:t>och etniska relationer(IMER) </a:t>
            </a:r>
          </a:p>
        </p:txBody>
      </p:sp>
      <p:sp>
        <p:nvSpPr>
          <p:cNvPr id="11" name="textruta 10"/>
          <p:cNvSpPr txBox="1"/>
          <p:nvPr/>
        </p:nvSpPr>
        <p:spPr>
          <a:xfrm>
            <a:off x="6936071" y="2859025"/>
            <a:ext cx="1747712" cy="343068"/>
          </a:xfrm>
          <a:prstGeom prst="rect">
            <a:avLst/>
          </a:prstGeom>
          <a:noFill/>
        </p:spPr>
        <p:txBody>
          <a:bodyPr wrap="square" rtlCol="0">
            <a:spAutoFit/>
          </a:bodyPr>
          <a:lstStyle/>
          <a:p>
            <a:pPr algn="ctr"/>
            <a:r>
              <a:rPr lang="sv-SE" sz="1600" dirty="0"/>
              <a:t>Funktionshinder</a:t>
            </a:r>
          </a:p>
        </p:txBody>
      </p:sp>
      <p:sp>
        <p:nvSpPr>
          <p:cNvPr id="9" name="Platshållare för sidfot 2">
            <a:extLst>
              <a:ext uri="{FF2B5EF4-FFF2-40B4-BE49-F238E27FC236}">
                <a16:creationId xmlns:a16="http://schemas.microsoft.com/office/drawing/2014/main" id="{E20F01C0-C2B3-4144-BD75-CD6555C45CB7}"/>
              </a:ext>
            </a:extLst>
          </p:cNvPr>
          <p:cNvSpPr>
            <a:spLocks noGrp="1"/>
          </p:cNvSpPr>
          <p:nvPr>
            <p:ph type="ftr" sz="quarter" idx="11"/>
          </p:nvPr>
        </p:nvSpPr>
        <p:spPr>
          <a:xfrm>
            <a:off x="227013" y="6416675"/>
            <a:ext cx="4114800" cy="252413"/>
          </a:xfrm>
        </p:spPr>
        <p:txBody>
          <a:bodyPr/>
          <a:lstStyle/>
          <a:p>
            <a:r>
              <a:rPr lang="sv-SE" dirty="0"/>
              <a:t>Informationsmöte om utlysningar – 24 januari 2019</a:t>
            </a:r>
          </a:p>
        </p:txBody>
      </p:sp>
    </p:spTree>
    <p:extLst>
      <p:ext uri="{BB962C8B-B14F-4D97-AF65-F5344CB8AC3E}">
        <p14:creationId xmlns:p14="http://schemas.microsoft.com/office/powerpoint/2010/main" val="1128737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098766874"/>
              </p:ext>
            </p:extLst>
          </p:nvPr>
        </p:nvGraphicFramePr>
        <p:xfrm>
          <a:off x="1775520" y="1124744"/>
          <a:ext cx="7588683"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ruta 2"/>
          <p:cNvSpPr txBox="1"/>
          <p:nvPr/>
        </p:nvSpPr>
        <p:spPr>
          <a:xfrm>
            <a:off x="4007768" y="3733799"/>
            <a:ext cx="3096344" cy="467821"/>
          </a:xfrm>
          <a:prstGeom prst="rect">
            <a:avLst/>
          </a:prstGeom>
          <a:noFill/>
        </p:spPr>
        <p:txBody>
          <a:bodyPr wrap="square" rtlCol="0">
            <a:spAutoFit/>
          </a:bodyPr>
          <a:lstStyle/>
          <a:p>
            <a:pPr algn="ctr"/>
            <a:r>
              <a:rPr lang="sv-SE" sz="2400" dirty="0"/>
              <a:t>Samverkan</a:t>
            </a:r>
          </a:p>
        </p:txBody>
      </p:sp>
      <p:sp>
        <p:nvSpPr>
          <p:cNvPr id="5" name="textruta 4"/>
          <p:cNvSpPr txBox="1"/>
          <p:nvPr/>
        </p:nvSpPr>
        <p:spPr>
          <a:xfrm>
            <a:off x="2423593" y="2192092"/>
            <a:ext cx="2037115" cy="343068"/>
          </a:xfrm>
          <a:prstGeom prst="rect">
            <a:avLst/>
          </a:prstGeom>
          <a:noFill/>
        </p:spPr>
        <p:txBody>
          <a:bodyPr wrap="square" rtlCol="0">
            <a:spAutoFit/>
          </a:bodyPr>
          <a:lstStyle/>
          <a:p>
            <a:pPr algn="ctr"/>
            <a:r>
              <a:rPr lang="sv-SE" sz="1600" dirty="0"/>
              <a:t>Systembolaget</a:t>
            </a:r>
          </a:p>
        </p:txBody>
      </p:sp>
      <p:sp>
        <p:nvSpPr>
          <p:cNvPr id="6" name="textruta 5"/>
          <p:cNvSpPr txBox="1"/>
          <p:nvPr/>
        </p:nvSpPr>
        <p:spPr>
          <a:xfrm>
            <a:off x="2495600" y="5420997"/>
            <a:ext cx="2071689" cy="343068"/>
          </a:xfrm>
          <a:prstGeom prst="rect">
            <a:avLst/>
          </a:prstGeom>
          <a:noFill/>
        </p:spPr>
        <p:txBody>
          <a:bodyPr wrap="square" rtlCol="0">
            <a:spAutoFit/>
          </a:bodyPr>
          <a:lstStyle/>
          <a:p>
            <a:pPr algn="ctr"/>
            <a:r>
              <a:rPr lang="sv-SE" sz="1600" dirty="0"/>
              <a:t>Försäkringskassan </a:t>
            </a:r>
          </a:p>
        </p:txBody>
      </p:sp>
      <p:sp>
        <p:nvSpPr>
          <p:cNvPr id="8" name="textruta 7"/>
          <p:cNvSpPr txBox="1"/>
          <p:nvPr/>
        </p:nvSpPr>
        <p:spPr>
          <a:xfrm>
            <a:off x="4530239" y="5899279"/>
            <a:ext cx="1723823" cy="343068"/>
          </a:xfrm>
          <a:prstGeom prst="rect">
            <a:avLst/>
          </a:prstGeom>
          <a:noFill/>
        </p:spPr>
        <p:txBody>
          <a:bodyPr wrap="square" rtlCol="0">
            <a:spAutoFit/>
          </a:bodyPr>
          <a:lstStyle/>
          <a:p>
            <a:pPr algn="ctr"/>
            <a:r>
              <a:rPr lang="sv-SE" sz="1600" dirty="0"/>
              <a:t>Socialstyrelsen </a:t>
            </a:r>
          </a:p>
        </p:txBody>
      </p:sp>
      <p:sp>
        <p:nvSpPr>
          <p:cNvPr id="11" name="Rektangel 10"/>
          <p:cNvSpPr/>
          <p:nvPr/>
        </p:nvSpPr>
        <p:spPr>
          <a:xfrm>
            <a:off x="7104113" y="3196913"/>
            <a:ext cx="1167531" cy="343068"/>
          </a:xfrm>
          <a:prstGeom prst="rect">
            <a:avLst/>
          </a:prstGeom>
        </p:spPr>
        <p:txBody>
          <a:bodyPr wrap="square">
            <a:spAutoFit/>
          </a:bodyPr>
          <a:lstStyle/>
          <a:p>
            <a:pPr lvl="0"/>
            <a:r>
              <a:rPr lang="sv-SE" sz="1600" dirty="0"/>
              <a:t>Lärosäten</a:t>
            </a:r>
            <a:endParaRPr lang="sv-SE" dirty="0"/>
          </a:p>
        </p:txBody>
      </p:sp>
      <p:sp>
        <p:nvSpPr>
          <p:cNvPr id="12" name="Rektangel 11"/>
          <p:cNvSpPr/>
          <p:nvPr/>
        </p:nvSpPr>
        <p:spPr>
          <a:xfrm>
            <a:off x="1785672" y="2991295"/>
            <a:ext cx="2222097" cy="343068"/>
          </a:xfrm>
          <a:prstGeom prst="rect">
            <a:avLst/>
          </a:prstGeom>
        </p:spPr>
        <p:txBody>
          <a:bodyPr wrap="square">
            <a:spAutoFit/>
          </a:bodyPr>
          <a:lstStyle/>
          <a:p>
            <a:r>
              <a:rPr lang="sv-SE" sz="1600" dirty="0"/>
              <a:t>Brukarorganisationer</a:t>
            </a:r>
          </a:p>
        </p:txBody>
      </p:sp>
      <p:sp>
        <p:nvSpPr>
          <p:cNvPr id="9" name="Platshållare för sidfot 2">
            <a:extLst>
              <a:ext uri="{FF2B5EF4-FFF2-40B4-BE49-F238E27FC236}">
                <a16:creationId xmlns:a16="http://schemas.microsoft.com/office/drawing/2014/main" id="{41C9AE4D-6F66-401D-AF8D-3E439C54DCCF}"/>
              </a:ext>
            </a:extLst>
          </p:cNvPr>
          <p:cNvSpPr>
            <a:spLocks noGrp="1"/>
          </p:cNvSpPr>
          <p:nvPr>
            <p:ph type="ftr" sz="quarter" idx="11"/>
          </p:nvPr>
        </p:nvSpPr>
        <p:spPr>
          <a:xfrm>
            <a:off x="227013" y="6416675"/>
            <a:ext cx="4114800" cy="252413"/>
          </a:xfrm>
        </p:spPr>
        <p:txBody>
          <a:bodyPr/>
          <a:lstStyle/>
          <a:p>
            <a:r>
              <a:rPr lang="sv-SE" dirty="0"/>
              <a:t>Informationsmöte om utlysningar – 24 januari 2019</a:t>
            </a:r>
          </a:p>
        </p:txBody>
      </p:sp>
      <p:sp>
        <p:nvSpPr>
          <p:cNvPr id="13" name="Rektangel 12">
            <a:extLst>
              <a:ext uri="{FF2B5EF4-FFF2-40B4-BE49-F238E27FC236}">
                <a16:creationId xmlns:a16="http://schemas.microsoft.com/office/drawing/2014/main" id="{B437AA82-AEDB-4FB7-9FF1-D6E00F941422}"/>
              </a:ext>
            </a:extLst>
          </p:cNvPr>
          <p:cNvSpPr/>
          <p:nvPr/>
        </p:nvSpPr>
        <p:spPr>
          <a:xfrm>
            <a:off x="7378433" y="2665514"/>
            <a:ext cx="1167531" cy="343068"/>
          </a:xfrm>
          <a:prstGeom prst="rect">
            <a:avLst/>
          </a:prstGeom>
        </p:spPr>
        <p:txBody>
          <a:bodyPr wrap="square">
            <a:spAutoFit/>
          </a:bodyPr>
          <a:lstStyle/>
          <a:p>
            <a:pPr lvl="0"/>
            <a:r>
              <a:rPr lang="sv-SE" sz="1600" dirty="0"/>
              <a:t>MynAK</a:t>
            </a:r>
            <a:endParaRPr lang="sv-SE" dirty="0"/>
          </a:p>
        </p:txBody>
      </p:sp>
    </p:spTree>
    <p:extLst>
      <p:ext uri="{BB962C8B-B14F-4D97-AF65-F5344CB8AC3E}">
        <p14:creationId xmlns:p14="http://schemas.microsoft.com/office/powerpoint/2010/main" val="3434858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Femhörning 46">
            <a:extLst>
              <a:ext uri="{FF2B5EF4-FFF2-40B4-BE49-F238E27FC236}">
                <a16:creationId xmlns:a16="http://schemas.microsoft.com/office/drawing/2014/main" id="{33EF32AE-1A99-42D0-B3A8-66AAA608058B}"/>
              </a:ext>
            </a:extLst>
          </p:cNvPr>
          <p:cNvSpPr/>
          <p:nvPr/>
        </p:nvSpPr>
        <p:spPr>
          <a:xfrm rot="16200000">
            <a:off x="9236518" y="4349921"/>
            <a:ext cx="613580" cy="3072094"/>
          </a:xfrm>
          <a:prstGeom prst="homePlate">
            <a:avLst/>
          </a:prstGeom>
          <a:solidFill>
            <a:srgbClr val="803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803689"/>
              </a:solidFill>
              <a:effectLst/>
              <a:uLnTx/>
              <a:uFillTx/>
              <a:latin typeface="Calibri" panose="020F0502020204030204"/>
              <a:ea typeface="+mn-ea"/>
              <a:cs typeface="+mn-cs"/>
            </a:endParaRPr>
          </a:p>
        </p:txBody>
      </p:sp>
      <p:sp>
        <p:nvSpPr>
          <p:cNvPr id="134" name="Femhörning 45">
            <a:extLst>
              <a:ext uri="{FF2B5EF4-FFF2-40B4-BE49-F238E27FC236}">
                <a16:creationId xmlns:a16="http://schemas.microsoft.com/office/drawing/2014/main" id="{128A8ED3-A979-412A-B597-3688252BB730}"/>
              </a:ext>
            </a:extLst>
          </p:cNvPr>
          <p:cNvSpPr/>
          <p:nvPr/>
        </p:nvSpPr>
        <p:spPr>
          <a:xfrm rot="16200000">
            <a:off x="2215210" y="4349921"/>
            <a:ext cx="613580" cy="3072094"/>
          </a:xfrm>
          <a:prstGeom prst="homePlate">
            <a:avLst/>
          </a:prstGeom>
          <a:solidFill>
            <a:srgbClr val="803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803689"/>
              </a:solidFill>
              <a:effectLst/>
              <a:uLnTx/>
              <a:uFillTx/>
              <a:latin typeface="Calibri" panose="020F0502020204030204"/>
              <a:ea typeface="+mn-ea"/>
              <a:cs typeface="+mn-cs"/>
            </a:endParaRPr>
          </a:p>
        </p:txBody>
      </p:sp>
      <p:sp>
        <p:nvSpPr>
          <p:cNvPr id="135" name="Rubrik 25">
            <a:extLst>
              <a:ext uri="{FF2B5EF4-FFF2-40B4-BE49-F238E27FC236}">
                <a16:creationId xmlns:a16="http://schemas.microsoft.com/office/drawing/2014/main" id="{1820669B-A0C3-452A-8CB1-D7F26CB076E4}"/>
              </a:ext>
            </a:extLst>
          </p:cNvPr>
          <p:cNvSpPr txBox="1">
            <a:spLocks/>
          </p:cNvSpPr>
          <p:nvPr/>
        </p:nvSpPr>
        <p:spPr>
          <a:xfrm>
            <a:off x="763419" y="734973"/>
            <a:ext cx="8884127" cy="1025552"/>
          </a:xfrm>
          <a:prstGeom prst="rect">
            <a:avLst/>
          </a:prstGeom>
        </p:spPr>
        <p:txBody>
          <a:bodyPr vert="horz" lIns="0" tIns="0" rIns="0" bIns="0" rtlCol="0" anchor="t" anchorCtr="0">
            <a:noAutofit/>
          </a:bodyPr>
          <a:lstStyle>
            <a:lvl1pPr algn="l" defTabSz="914400" rtl="0" eaLnBrk="1" latinLnBrk="0" hangingPunct="1">
              <a:spcBef>
                <a:spcPct val="0"/>
              </a:spcBef>
              <a:buNone/>
              <a:defRPr sz="3200" b="0" kern="1200">
                <a:solidFill>
                  <a:schemeClr val="tx1"/>
                </a:solidFill>
                <a:latin typeface="Georgia" panose="02040502050405020303" pitchFamily="18" charset="0"/>
                <a:ea typeface="+mj-ea"/>
                <a:cs typeface="+mj-cs"/>
              </a:defRPr>
            </a:lvl1pPr>
          </a:lstStyle>
          <a:p>
            <a:pPr marL="0" marR="0" lvl="0" indent="0" algn="l" defTabSz="457200" rtl="0" eaLnBrk="1" fontAlgn="auto" latinLnBrk="0" hangingPunct="1">
              <a:lnSpc>
                <a:spcPts val="3600"/>
              </a:lnSpc>
              <a:spcBef>
                <a:spcPct val="0"/>
              </a:spcBef>
              <a:spcAft>
                <a:spcPts val="0"/>
              </a:spcAft>
              <a:buClrTx/>
              <a:buSzTx/>
              <a:buFontTx/>
              <a:buNone/>
              <a:tabLst/>
              <a:defRPr/>
            </a:pPr>
            <a:r>
              <a:rPr kumimoji="0" lang="sv-SE" sz="3600" b="1" i="0" u="none" strike="noStrike" kern="1200" cap="none" spc="0" normalizeH="0" baseline="0" noProof="0" dirty="0">
                <a:ln>
                  <a:noFill/>
                </a:ln>
                <a:solidFill>
                  <a:prstClr val="black"/>
                </a:solidFill>
                <a:effectLst/>
                <a:uLnTx/>
                <a:uFillTx/>
                <a:latin typeface="Georgia" panose="02040502050405020303" pitchFamily="18" charset="0"/>
                <a:ea typeface="+mj-ea"/>
                <a:cs typeface="+mj-cs"/>
              </a:rPr>
              <a:t>Fortes stöd till </a:t>
            </a:r>
            <a:br>
              <a:rPr kumimoji="0" lang="sv-SE" sz="3600" b="1" i="0" u="none" strike="noStrike" kern="1200" cap="none" spc="0" normalizeH="0" baseline="0" noProof="0" dirty="0">
                <a:ln>
                  <a:noFill/>
                </a:ln>
                <a:solidFill>
                  <a:prstClr val="black"/>
                </a:solidFill>
                <a:effectLst/>
                <a:uLnTx/>
                <a:uFillTx/>
                <a:latin typeface="Georgia" panose="02040502050405020303" pitchFamily="18" charset="0"/>
                <a:ea typeface="+mj-ea"/>
                <a:cs typeface="+mj-cs"/>
              </a:rPr>
            </a:br>
            <a:r>
              <a:rPr kumimoji="0" lang="sv-SE" sz="3600" b="1" i="0" u="none" strike="noStrike" kern="1200" cap="none" spc="0" normalizeH="0" baseline="0" noProof="0" dirty="0">
                <a:ln>
                  <a:noFill/>
                </a:ln>
                <a:solidFill>
                  <a:prstClr val="black"/>
                </a:solidFill>
                <a:effectLst/>
                <a:uLnTx/>
                <a:uFillTx/>
                <a:latin typeface="Georgia" panose="02040502050405020303" pitchFamily="18" charset="0"/>
                <a:ea typeface="+mj-ea"/>
                <a:cs typeface="+mj-cs"/>
              </a:rPr>
              <a:t>forskning 2017</a:t>
            </a:r>
          </a:p>
        </p:txBody>
      </p:sp>
      <p:sp>
        <p:nvSpPr>
          <p:cNvPr id="136" name="Rubrik 20">
            <a:extLst>
              <a:ext uri="{FF2B5EF4-FFF2-40B4-BE49-F238E27FC236}">
                <a16:creationId xmlns:a16="http://schemas.microsoft.com/office/drawing/2014/main" id="{6D337EBD-CFF3-40C4-BB8D-A4065140AEEF}"/>
              </a:ext>
            </a:extLst>
          </p:cNvPr>
          <p:cNvSpPr txBox="1">
            <a:spLocks/>
          </p:cNvSpPr>
          <p:nvPr/>
        </p:nvSpPr>
        <p:spPr>
          <a:xfrm>
            <a:off x="4729587" y="2126298"/>
            <a:ext cx="3420437" cy="487933"/>
          </a:xfrm>
          <a:prstGeom prst="rect">
            <a:avLst/>
          </a:prstGeom>
        </p:spPr>
        <p:txBody>
          <a:bodyPr anchor="t" anchorCtr="0"/>
          <a:lstStyle>
            <a:lvl1pPr algn="ctr" defTabSz="1828709" rtl="0" eaLnBrk="1" latinLnBrk="0" hangingPunct="1">
              <a:lnSpc>
                <a:spcPct val="90000"/>
              </a:lnSpc>
              <a:spcBef>
                <a:spcPct val="0"/>
              </a:spcBef>
              <a:buNone/>
              <a:defRPr sz="11999" b="0" i="0" kern="1200">
                <a:solidFill>
                  <a:schemeClr val="tx1"/>
                </a:solidFill>
                <a:latin typeface="Georgia" panose="02040502050405020303" pitchFamily="18" charset="0"/>
                <a:ea typeface="+mj-ea"/>
                <a:cs typeface="+mj-cs"/>
              </a:defRPr>
            </a:lvl1pPr>
          </a:lstStyle>
          <a:p>
            <a:pPr marL="0" marR="0" lvl="0" indent="0" algn="ctr" defTabSz="914355" rtl="0" eaLnBrk="1" fontAlgn="auto" latinLnBrk="0" hangingPunct="1">
              <a:lnSpc>
                <a:spcPct val="90000"/>
              </a:lnSpc>
              <a:spcBef>
                <a:spcPct val="0"/>
              </a:spcBef>
              <a:spcAft>
                <a:spcPts val="0"/>
              </a:spcAft>
              <a:buClrTx/>
              <a:buSzTx/>
              <a:buFontTx/>
              <a:buNone/>
              <a:tabLst/>
              <a:defRPr/>
            </a:pPr>
            <a:endParaRPr kumimoji="0" lang="sv-SE" sz="6000" b="1" i="0" u="none" strike="noStrike" kern="1200" cap="none" spc="0" normalizeH="0" baseline="0" noProof="0" dirty="0">
              <a:ln>
                <a:noFill/>
              </a:ln>
              <a:solidFill>
                <a:prstClr val="black"/>
              </a:solidFill>
              <a:effectLst/>
              <a:uLnTx/>
              <a:uFillTx/>
              <a:latin typeface="Georgia" panose="02040502050405020303" pitchFamily="18" charset="0"/>
              <a:ea typeface="+mj-ea"/>
              <a:cs typeface="+mj-cs"/>
            </a:endParaRPr>
          </a:p>
        </p:txBody>
      </p:sp>
      <p:sp>
        <p:nvSpPr>
          <p:cNvPr id="137" name="Text Box 11">
            <a:extLst>
              <a:ext uri="{FF2B5EF4-FFF2-40B4-BE49-F238E27FC236}">
                <a16:creationId xmlns:a16="http://schemas.microsoft.com/office/drawing/2014/main" id="{84DBFD99-8177-40AE-8F7C-0DA178BEE7B6}"/>
              </a:ext>
            </a:extLst>
          </p:cNvPr>
          <p:cNvSpPr txBox="1">
            <a:spLocks noChangeArrowheads="1"/>
          </p:cNvSpPr>
          <p:nvPr/>
        </p:nvSpPr>
        <p:spPr bwMode="auto">
          <a:xfrm>
            <a:off x="2244185" y="5088205"/>
            <a:ext cx="19395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av de beviljade projekten leddes av nya projektledare</a:t>
            </a:r>
          </a:p>
        </p:txBody>
      </p:sp>
      <p:pic>
        <p:nvPicPr>
          <p:cNvPr id="138" name="Picture 8" descr="sverigekarta-utan-län">
            <a:extLst>
              <a:ext uri="{FF2B5EF4-FFF2-40B4-BE49-F238E27FC236}">
                <a16:creationId xmlns:a16="http://schemas.microsoft.com/office/drawing/2014/main" id="{43DF43A4-096C-4AF3-9334-48237FB0C405}"/>
              </a:ext>
            </a:extLst>
          </p:cNvPr>
          <p:cNvPicPr>
            <a:picLocks noChangeAspect="1" noChangeArrowheads="1"/>
          </p:cNvPicPr>
          <p:nvPr/>
        </p:nvPicPr>
        <p:blipFill>
          <a:blip r:embed="rId3">
            <a:alphaModFix amt="34000"/>
            <a:extLst>
              <a:ext uri="{28A0092B-C50C-407E-A947-70E740481C1C}">
                <a14:useLocalDpi xmlns:a14="http://schemas.microsoft.com/office/drawing/2010/main"/>
              </a:ext>
            </a:extLst>
          </a:blip>
          <a:srcRect/>
          <a:stretch>
            <a:fillRect/>
          </a:stretch>
        </p:blipFill>
        <p:spPr bwMode="auto">
          <a:xfrm>
            <a:off x="8306589" y="289538"/>
            <a:ext cx="1806140" cy="4260689"/>
          </a:xfrm>
          <a:prstGeom prst="rect">
            <a:avLst/>
          </a:prstGeom>
          <a:noFill/>
          <a:extLst>
            <a:ext uri="{909E8E84-426E-40DD-AFC4-6F175D3DCCD1}">
              <a14:hiddenFill xmlns:a14="http://schemas.microsoft.com/office/drawing/2010/main">
                <a:solidFill>
                  <a:srgbClr val="FFFFFF"/>
                </a:solidFill>
              </a14:hiddenFill>
            </a:ext>
          </a:extLst>
        </p:spPr>
      </p:pic>
      <p:sp>
        <p:nvSpPr>
          <p:cNvPr id="139" name="Oval 14">
            <a:extLst>
              <a:ext uri="{FF2B5EF4-FFF2-40B4-BE49-F238E27FC236}">
                <a16:creationId xmlns:a16="http://schemas.microsoft.com/office/drawing/2014/main" id="{6ECDC65C-80EA-49D8-8828-9DA8C4053E1D}"/>
              </a:ext>
            </a:extLst>
          </p:cNvPr>
          <p:cNvSpPr>
            <a:spLocks noChangeAspect="1" noChangeArrowheads="1"/>
          </p:cNvSpPr>
          <p:nvPr/>
        </p:nvSpPr>
        <p:spPr bwMode="auto">
          <a:xfrm>
            <a:off x="9647816" y="2751839"/>
            <a:ext cx="1218971" cy="1218971"/>
          </a:xfrm>
          <a:prstGeom prst="ellipse">
            <a:avLst/>
          </a:prstGeom>
          <a:solidFill>
            <a:srgbClr val="8A2D8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355"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KI</a:t>
            </a:r>
          </a:p>
        </p:txBody>
      </p:sp>
      <p:sp>
        <p:nvSpPr>
          <p:cNvPr id="140" name="Oval 14">
            <a:extLst>
              <a:ext uri="{FF2B5EF4-FFF2-40B4-BE49-F238E27FC236}">
                <a16:creationId xmlns:a16="http://schemas.microsoft.com/office/drawing/2014/main" id="{659E28F4-9C37-4428-8AE4-91D35DC71A66}"/>
              </a:ext>
            </a:extLst>
          </p:cNvPr>
          <p:cNvSpPr>
            <a:spLocks noChangeAspect="1" noChangeArrowheads="1"/>
          </p:cNvSpPr>
          <p:nvPr/>
        </p:nvSpPr>
        <p:spPr bwMode="auto">
          <a:xfrm>
            <a:off x="8013551" y="3557660"/>
            <a:ext cx="609486" cy="609486"/>
          </a:xfrm>
          <a:prstGeom prst="ellipse">
            <a:avLst/>
          </a:prstGeom>
          <a:solidFill>
            <a:srgbClr val="8A2D8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355"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GU</a:t>
            </a:r>
          </a:p>
        </p:txBody>
      </p:sp>
      <p:sp>
        <p:nvSpPr>
          <p:cNvPr id="141" name="Oval 14">
            <a:extLst>
              <a:ext uri="{FF2B5EF4-FFF2-40B4-BE49-F238E27FC236}">
                <a16:creationId xmlns:a16="http://schemas.microsoft.com/office/drawing/2014/main" id="{0478329B-990C-4009-B32E-D1888D7F113D}"/>
              </a:ext>
            </a:extLst>
          </p:cNvPr>
          <p:cNvSpPr>
            <a:spLocks noChangeAspect="1" noChangeArrowheads="1"/>
          </p:cNvSpPr>
          <p:nvPr/>
        </p:nvSpPr>
        <p:spPr bwMode="auto">
          <a:xfrm>
            <a:off x="9259633" y="3026145"/>
            <a:ext cx="609486" cy="609486"/>
          </a:xfrm>
          <a:prstGeom prst="ellipse">
            <a:avLst/>
          </a:prstGeom>
          <a:solidFill>
            <a:srgbClr val="8A2D87"/>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355"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SU</a:t>
            </a:r>
          </a:p>
        </p:txBody>
      </p:sp>
      <p:sp>
        <p:nvSpPr>
          <p:cNvPr id="142" name="Oval 14">
            <a:extLst>
              <a:ext uri="{FF2B5EF4-FFF2-40B4-BE49-F238E27FC236}">
                <a16:creationId xmlns:a16="http://schemas.microsoft.com/office/drawing/2014/main" id="{F439AA77-1B1F-4B5A-90B6-8FAF7564C0C4}"/>
              </a:ext>
            </a:extLst>
          </p:cNvPr>
          <p:cNvSpPr>
            <a:spLocks noChangeAspect="1" noChangeArrowheads="1"/>
          </p:cNvSpPr>
          <p:nvPr/>
        </p:nvSpPr>
        <p:spPr bwMode="auto">
          <a:xfrm>
            <a:off x="9423152" y="1731540"/>
            <a:ext cx="391812" cy="391812"/>
          </a:xfrm>
          <a:prstGeom prst="ellipse">
            <a:avLst/>
          </a:prstGeom>
          <a:solidFill>
            <a:srgbClr val="8A2D8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355"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UMU</a:t>
            </a:r>
          </a:p>
        </p:txBody>
      </p:sp>
      <p:sp>
        <p:nvSpPr>
          <p:cNvPr id="143" name="Oval 14">
            <a:extLst>
              <a:ext uri="{FF2B5EF4-FFF2-40B4-BE49-F238E27FC236}">
                <a16:creationId xmlns:a16="http://schemas.microsoft.com/office/drawing/2014/main" id="{799844A0-DAE1-4CDD-815B-55F4D6A45E70}"/>
              </a:ext>
            </a:extLst>
          </p:cNvPr>
          <p:cNvSpPr>
            <a:spLocks noChangeAspect="1" noChangeArrowheads="1"/>
          </p:cNvSpPr>
          <p:nvPr/>
        </p:nvSpPr>
        <p:spPr bwMode="auto">
          <a:xfrm>
            <a:off x="8157212" y="4266306"/>
            <a:ext cx="391812" cy="391812"/>
          </a:xfrm>
          <a:prstGeom prst="ellipse">
            <a:avLst/>
          </a:prstGeom>
          <a:solidFill>
            <a:srgbClr val="8A2D8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355"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a:t>
            </a:r>
          </a:p>
        </p:txBody>
      </p:sp>
      <p:sp>
        <p:nvSpPr>
          <p:cNvPr id="144" name="Oval 14">
            <a:extLst>
              <a:ext uri="{FF2B5EF4-FFF2-40B4-BE49-F238E27FC236}">
                <a16:creationId xmlns:a16="http://schemas.microsoft.com/office/drawing/2014/main" id="{9F4363C3-D3D6-4062-8A15-5BD81B523871}"/>
              </a:ext>
            </a:extLst>
          </p:cNvPr>
          <p:cNvSpPr>
            <a:spLocks noChangeAspect="1" noChangeArrowheads="1"/>
          </p:cNvSpPr>
          <p:nvPr/>
        </p:nvSpPr>
        <p:spPr bwMode="auto">
          <a:xfrm>
            <a:off x="8912965" y="3492903"/>
            <a:ext cx="217674" cy="217674"/>
          </a:xfrm>
          <a:prstGeom prst="ellipse">
            <a:avLst/>
          </a:prstGeom>
          <a:solidFill>
            <a:srgbClr val="8A2D8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355" rtl="0" eaLnBrk="1" fontAlgn="auto" latinLnBrk="0" hangingPunct="1">
              <a:lnSpc>
                <a:spcPct val="100000"/>
              </a:lnSpc>
              <a:spcBef>
                <a:spcPts val="0"/>
              </a:spcBef>
              <a:spcAft>
                <a:spcPts val="0"/>
              </a:spcAft>
              <a:buClrTx/>
              <a:buSzTx/>
              <a:buFontTx/>
              <a:buNone/>
              <a:tabLst/>
              <a:defRPr/>
            </a:pPr>
            <a:r>
              <a:rPr kumimoji="0" lang="sv-SE" sz="5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LiU</a:t>
            </a:r>
            <a:endParaRPr kumimoji="0" lang="sv-SE" sz="5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
        <p:nvSpPr>
          <p:cNvPr id="145" name="Oval 14">
            <a:extLst>
              <a:ext uri="{FF2B5EF4-FFF2-40B4-BE49-F238E27FC236}">
                <a16:creationId xmlns:a16="http://schemas.microsoft.com/office/drawing/2014/main" id="{CDC5046B-8F29-40F1-A389-AB0D88407F97}"/>
              </a:ext>
            </a:extLst>
          </p:cNvPr>
          <p:cNvSpPr>
            <a:spLocks noChangeAspect="1" noChangeArrowheads="1"/>
          </p:cNvSpPr>
          <p:nvPr/>
        </p:nvSpPr>
        <p:spPr bwMode="auto">
          <a:xfrm>
            <a:off x="9215965" y="2751839"/>
            <a:ext cx="217674" cy="217674"/>
          </a:xfrm>
          <a:prstGeom prst="ellipse">
            <a:avLst/>
          </a:prstGeom>
          <a:solidFill>
            <a:srgbClr val="8A2D87"/>
          </a:solidFill>
          <a:ln>
            <a:noFill/>
          </a:ln>
          <a:effectLst/>
          <a:extLst/>
        </p:spPr>
        <p:txBody>
          <a:bodyPr wrap="none" anchor="ctr"/>
          <a:lstStyle/>
          <a:p>
            <a:pPr marL="0" marR="0" lvl="0" indent="0" algn="ctr" defTabSz="914355" rtl="0" eaLnBrk="1" fontAlgn="auto" latinLnBrk="0" hangingPunct="1">
              <a:lnSpc>
                <a:spcPct val="100000"/>
              </a:lnSpc>
              <a:spcBef>
                <a:spcPts val="0"/>
              </a:spcBef>
              <a:spcAft>
                <a:spcPts val="0"/>
              </a:spcAft>
              <a:buClrTx/>
              <a:buSzTx/>
              <a:buFontTx/>
              <a:buNone/>
              <a:tabLst/>
              <a:defRPr/>
            </a:pPr>
            <a:r>
              <a:rPr kumimoji="0" lang="sv-SE" sz="55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UU</a:t>
            </a:r>
          </a:p>
        </p:txBody>
      </p:sp>
      <p:sp>
        <p:nvSpPr>
          <p:cNvPr id="146" name="Oval 14">
            <a:extLst>
              <a:ext uri="{FF2B5EF4-FFF2-40B4-BE49-F238E27FC236}">
                <a16:creationId xmlns:a16="http://schemas.microsoft.com/office/drawing/2014/main" id="{30B672FB-B633-466B-B269-EAD5DC90A5AB}"/>
              </a:ext>
            </a:extLst>
          </p:cNvPr>
          <p:cNvSpPr>
            <a:spLocks noChangeAspect="1" noChangeArrowheads="1"/>
          </p:cNvSpPr>
          <p:nvPr/>
        </p:nvSpPr>
        <p:spPr bwMode="auto">
          <a:xfrm>
            <a:off x="9179349" y="3098233"/>
            <a:ext cx="87069" cy="87069"/>
          </a:xfrm>
          <a:prstGeom prst="ellipse">
            <a:avLst/>
          </a:prstGeom>
          <a:solidFill>
            <a:srgbClr val="8A2D87"/>
          </a:solidFill>
          <a:ln>
            <a:noFill/>
          </a:ln>
          <a:effectLst/>
          <a:extLst/>
        </p:spPr>
        <p:txBody>
          <a:bodyPr wrap="none"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sv-S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7" name="Oval 14">
            <a:extLst>
              <a:ext uri="{FF2B5EF4-FFF2-40B4-BE49-F238E27FC236}">
                <a16:creationId xmlns:a16="http://schemas.microsoft.com/office/drawing/2014/main" id="{084CC73A-9943-43B7-B541-B12C0F0AB8F3}"/>
              </a:ext>
            </a:extLst>
          </p:cNvPr>
          <p:cNvSpPr>
            <a:spLocks noChangeAspect="1" noChangeArrowheads="1"/>
          </p:cNvSpPr>
          <p:nvPr/>
        </p:nvSpPr>
        <p:spPr bwMode="auto">
          <a:xfrm>
            <a:off x="8621499" y="4375141"/>
            <a:ext cx="87069" cy="87069"/>
          </a:xfrm>
          <a:prstGeom prst="ellipse">
            <a:avLst/>
          </a:prstGeom>
          <a:solidFill>
            <a:srgbClr val="8A2D87"/>
          </a:solidFill>
          <a:ln>
            <a:noFill/>
          </a:ln>
          <a:effectLst/>
          <a:extLst/>
        </p:spPr>
        <p:txBody>
          <a:bodyPr wrap="none"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sv-S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8" name="textruta 147">
            <a:extLst>
              <a:ext uri="{FF2B5EF4-FFF2-40B4-BE49-F238E27FC236}">
                <a16:creationId xmlns:a16="http://schemas.microsoft.com/office/drawing/2014/main" id="{3A4E7A1A-9293-4091-AFBA-AED4BBBF2624}"/>
              </a:ext>
            </a:extLst>
          </p:cNvPr>
          <p:cNvSpPr txBox="1"/>
          <p:nvPr/>
        </p:nvSpPr>
        <p:spPr>
          <a:xfrm>
            <a:off x="8453187" y="4167145"/>
            <a:ext cx="557849" cy="246221"/>
          </a:xfrm>
          <a:prstGeom prst="rect">
            <a:avLst/>
          </a:prstGeom>
          <a:noFill/>
        </p:spPr>
        <p:txBody>
          <a:bodyPr wrap="square" rtlCol="0">
            <a:spAutoFit/>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8A2D87"/>
                </a:solidFill>
                <a:effectLst/>
                <a:uLnTx/>
                <a:uFillTx/>
                <a:latin typeface="Georgia" panose="02040502050405020303" pitchFamily="18" charset="0"/>
                <a:ea typeface="+mn-ea"/>
                <a:cs typeface="+mn-cs"/>
              </a:rPr>
              <a:t>MH</a:t>
            </a:r>
          </a:p>
        </p:txBody>
      </p:sp>
      <p:sp>
        <p:nvSpPr>
          <p:cNvPr id="149" name="textruta 148">
            <a:extLst>
              <a:ext uri="{FF2B5EF4-FFF2-40B4-BE49-F238E27FC236}">
                <a16:creationId xmlns:a16="http://schemas.microsoft.com/office/drawing/2014/main" id="{F9F6963E-E98C-40DB-9B34-743863AEA9AE}"/>
              </a:ext>
            </a:extLst>
          </p:cNvPr>
          <p:cNvSpPr txBox="1"/>
          <p:nvPr/>
        </p:nvSpPr>
        <p:spPr>
          <a:xfrm>
            <a:off x="8705161" y="3017804"/>
            <a:ext cx="557850" cy="246221"/>
          </a:xfrm>
          <a:prstGeom prst="rect">
            <a:avLst/>
          </a:prstGeom>
          <a:noFill/>
        </p:spPr>
        <p:txBody>
          <a:bodyPr wrap="square" rtlCol="0">
            <a:spAutoFit/>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8A2D87"/>
                </a:solidFill>
                <a:effectLst/>
                <a:uLnTx/>
                <a:uFillTx/>
                <a:latin typeface="Georgia" panose="02040502050405020303" pitchFamily="18" charset="0"/>
                <a:ea typeface="+mn-ea"/>
                <a:cs typeface="+mn-cs"/>
              </a:rPr>
              <a:t>IFAU</a:t>
            </a:r>
          </a:p>
        </p:txBody>
      </p:sp>
      <p:sp>
        <p:nvSpPr>
          <p:cNvPr id="150" name="Text Box 24">
            <a:extLst>
              <a:ext uri="{FF2B5EF4-FFF2-40B4-BE49-F238E27FC236}">
                <a16:creationId xmlns:a16="http://schemas.microsoft.com/office/drawing/2014/main" id="{8B942D6F-3919-4B0F-9209-BDDD66B403CF}"/>
              </a:ext>
            </a:extLst>
          </p:cNvPr>
          <p:cNvSpPr txBox="1">
            <a:spLocks noChangeArrowheads="1"/>
          </p:cNvSpPr>
          <p:nvPr/>
        </p:nvSpPr>
        <p:spPr bwMode="auto">
          <a:xfrm>
            <a:off x="716504" y="1808445"/>
            <a:ext cx="4871967"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kumimoji="0" lang="sv-SE" sz="10000" b="1" i="0" u="none" strike="noStrike" kern="1200" cap="none" spc="0" normalizeH="0" baseline="0" noProof="0" dirty="0">
                <a:ln>
                  <a:noFill/>
                </a:ln>
                <a:solidFill>
                  <a:srgbClr val="803689"/>
                </a:solidFill>
                <a:effectLst/>
                <a:uLnTx/>
                <a:uFillTx/>
                <a:latin typeface="Georgia" panose="02040502050405020303" pitchFamily="18" charset="0"/>
                <a:ea typeface="+mn-ea"/>
                <a:cs typeface="+mn-cs"/>
              </a:rPr>
              <a:t>618</a:t>
            </a:r>
            <a:endParaRPr kumimoji="0" lang="sv-SE" sz="10000" b="0" i="0" u="none" strike="noStrike" kern="1200" cap="none" spc="0" normalizeH="0" baseline="0" noProof="0" dirty="0">
              <a:ln>
                <a:noFill/>
              </a:ln>
              <a:solidFill>
                <a:srgbClr val="803689"/>
              </a:solidFill>
              <a:effectLst/>
              <a:uLnTx/>
              <a:uFillTx/>
              <a:latin typeface="Calibri" panose="020F0502020204030204"/>
              <a:ea typeface="+mn-ea"/>
              <a:cs typeface="+mn-cs"/>
            </a:endParaRPr>
          </a:p>
        </p:txBody>
      </p:sp>
      <p:sp>
        <p:nvSpPr>
          <p:cNvPr id="151" name="textruta 150">
            <a:extLst>
              <a:ext uri="{FF2B5EF4-FFF2-40B4-BE49-F238E27FC236}">
                <a16:creationId xmlns:a16="http://schemas.microsoft.com/office/drawing/2014/main" id="{539426B0-34A2-438A-8C05-09D9FDC027C3}"/>
              </a:ext>
            </a:extLst>
          </p:cNvPr>
          <p:cNvSpPr txBox="1"/>
          <p:nvPr/>
        </p:nvSpPr>
        <p:spPr>
          <a:xfrm>
            <a:off x="969669" y="5771694"/>
            <a:ext cx="3088378" cy="400110"/>
          </a:xfrm>
          <a:prstGeom prst="rect">
            <a:avLst/>
          </a:prstGeom>
          <a:noFill/>
        </p:spPr>
        <p:txBody>
          <a:bodyPr wrap="square" lIns="0" rtlCol="0">
            <a:spAutoFit/>
          </a:bodyPr>
          <a:lstStyle/>
          <a:p>
            <a:pPr marL="0" marR="0" lvl="0" indent="0" algn="ctr" defTabSz="914355"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Ökning med </a:t>
            </a:r>
            <a:br>
              <a:rPr kumimoji="0" lang="sv-SE" sz="1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br>
            <a:r>
              <a:rPr kumimoji="0" lang="sv-SE" sz="1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10 procentenheter sedan 2016</a:t>
            </a:r>
          </a:p>
        </p:txBody>
      </p:sp>
      <p:sp>
        <p:nvSpPr>
          <p:cNvPr id="152" name="Rektangel 151">
            <a:extLst>
              <a:ext uri="{FF2B5EF4-FFF2-40B4-BE49-F238E27FC236}">
                <a16:creationId xmlns:a16="http://schemas.microsoft.com/office/drawing/2014/main" id="{1FC31EC6-3360-4E75-8EA4-88B2B0402A90}"/>
              </a:ext>
            </a:extLst>
          </p:cNvPr>
          <p:cNvSpPr/>
          <p:nvPr/>
        </p:nvSpPr>
        <p:spPr>
          <a:xfrm>
            <a:off x="948319" y="4851308"/>
            <a:ext cx="1692409" cy="707886"/>
          </a:xfrm>
          <a:prstGeom prst="rect">
            <a:avLst/>
          </a:prstGeom>
        </p:spPr>
        <p:txBody>
          <a:bodyPr wrap="square">
            <a:spAutoFit/>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kumimoji="0" lang="sv-SE" sz="4000" b="1" i="0" u="none" strike="noStrike" kern="1200" cap="none" spc="0" normalizeH="0" baseline="0" noProof="0" dirty="0">
                <a:ln>
                  <a:noFill/>
                </a:ln>
                <a:solidFill>
                  <a:srgbClr val="803689"/>
                </a:solidFill>
                <a:effectLst/>
                <a:uLnTx/>
                <a:uFillTx/>
                <a:latin typeface="Georgia" panose="02040502050405020303" pitchFamily="18" charset="0"/>
                <a:ea typeface="+mn-ea"/>
                <a:cs typeface="+mn-cs"/>
              </a:rPr>
              <a:t>56%</a:t>
            </a:r>
          </a:p>
        </p:txBody>
      </p:sp>
      <p:sp>
        <p:nvSpPr>
          <p:cNvPr id="153" name="Rektangel 152">
            <a:extLst>
              <a:ext uri="{FF2B5EF4-FFF2-40B4-BE49-F238E27FC236}">
                <a16:creationId xmlns:a16="http://schemas.microsoft.com/office/drawing/2014/main" id="{2EA482BC-DD44-4799-8010-859071A76AD5}"/>
              </a:ext>
            </a:extLst>
          </p:cNvPr>
          <p:cNvSpPr/>
          <p:nvPr/>
        </p:nvSpPr>
        <p:spPr>
          <a:xfrm>
            <a:off x="3387383" y="3418611"/>
            <a:ext cx="3813915" cy="830997"/>
          </a:xfrm>
          <a:prstGeom prst="rect">
            <a:avLst/>
          </a:prstGeom>
        </p:spPr>
        <p:txBody>
          <a:bodyPr wrap="square">
            <a:spAutoFit/>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miljoner kronor beviljades till ny forskning</a:t>
            </a:r>
          </a:p>
        </p:txBody>
      </p:sp>
      <p:sp>
        <p:nvSpPr>
          <p:cNvPr id="154" name="Text Box 24">
            <a:extLst>
              <a:ext uri="{FF2B5EF4-FFF2-40B4-BE49-F238E27FC236}">
                <a16:creationId xmlns:a16="http://schemas.microsoft.com/office/drawing/2014/main" id="{3DEF73FC-B39B-4805-9FD4-AD414B0332EB}"/>
              </a:ext>
            </a:extLst>
          </p:cNvPr>
          <p:cNvSpPr txBox="1">
            <a:spLocks noChangeArrowheads="1"/>
          </p:cNvSpPr>
          <p:nvPr/>
        </p:nvSpPr>
        <p:spPr bwMode="auto">
          <a:xfrm>
            <a:off x="803201" y="3119235"/>
            <a:ext cx="4871967"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kumimoji="0" lang="sv-SE" sz="10000" b="1" i="0" u="none" strike="noStrike" kern="1200" cap="none" spc="0" normalizeH="0" baseline="0" noProof="0" dirty="0">
                <a:ln>
                  <a:noFill/>
                </a:ln>
                <a:solidFill>
                  <a:srgbClr val="803689"/>
                </a:solidFill>
                <a:effectLst/>
                <a:uLnTx/>
                <a:uFillTx/>
                <a:latin typeface="Georgia" panose="02040502050405020303" pitchFamily="18" charset="0"/>
                <a:ea typeface="+mn-ea"/>
                <a:cs typeface="+mn-cs"/>
              </a:rPr>
              <a:t>495</a:t>
            </a:r>
            <a:endParaRPr kumimoji="0" lang="sv-SE" sz="10000" b="0" i="0" u="none" strike="noStrike" kern="1200" cap="none" spc="0" normalizeH="0" baseline="0" noProof="0" dirty="0">
              <a:ln>
                <a:noFill/>
              </a:ln>
              <a:solidFill>
                <a:srgbClr val="803689"/>
              </a:solidFill>
              <a:effectLst/>
              <a:uLnTx/>
              <a:uFillTx/>
              <a:latin typeface="Calibri" panose="020F0502020204030204"/>
              <a:ea typeface="+mn-ea"/>
              <a:cs typeface="+mn-cs"/>
            </a:endParaRPr>
          </a:p>
        </p:txBody>
      </p:sp>
      <p:sp>
        <p:nvSpPr>
          <p:cNvPr id="155" name="Rektangel 154">
            <a:extLst>
              <a:ext uri="{FF2B5EF4-FFF2-40B4-BE49-F238E27FC236}">
                <a16:creationId xmlns:a16="http://schemas.microsoft.com/office/drawing/2014/main" id="{B4924661-86A7-4E00-80B1-0E60F7343872}"/>
              </a:ext>
            </a:extLst>
          </p:cNvPr>
          <p:cNvSpPr/>
          <p:nvPr/>
        </p:nvSpPr>
        <p:spPr>
          <a:xfrm>
            <a:off x="3403916" y="2031229"/>
            <a:ext cx="4062439" cy="830997"/>
          </a:xfrm>
          <a:prstGeom prst="rect">
            <a:avLst/>
          </a:prstGeom>
        </p:spPr>
        <p:txBody>
          <a:bodyPr wrap="square">
            <a:spAutoFit/>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miljoner kronor utbetalades till forskning</a:t>
            </a:r>
          </a:p>
        </p:txBody>
      </p:sp>
      <p:sp>
        <p:nvSpPr>
          <p:cNvPr id="156" name="Platshållare för innehåll 2">
            <a:extLst>
              <a:ext uri="{FF2B5EF4-FFF2-40B4-BE49-F238E27FC236}">
                <a16:creationId xmlns:a16="http://schemas.microsoft.com/office/drawing/2014/main" id="{9C00D608-F913-49D4-9BFA-222FA9235E15}"/>
              </a:ext>
            </a:extLst>
          </p:cNvPr>
          <p:cNvSpPr txBox="1">
            <a:spLocks/>
          </p:cNvSpPr>
          <p:nvPr/>
        </p:nvSpPr>
        <p:spPr>
          <a:xfrm>
            <a:off x="10100978" y="1365594"/>
            <a:ext cx="1956755" cy="2184680"/>
          </a:xfrm>
          <a:prstGeom prst="rect">
            <a:avLst/>
          </a:prstGeom>
        </p:spPr>
        <p:txBody>
          <a:bodyPr>
            <a:noAutofit/>
          </a:bodyPr>
          <a:lstStyle>
            <a:lvl1pPr marL="0" indent="0" algn="ctr" defTabSz="1828709" rtl="0" eaLnBrk="1" latinLnBrk="0" hangingPunct="1">
              <a:lnSpc>
                <a:spcPct val="90000"/>
              </a:lnSpc>
              <a:spcBef>
                <a:spcPts val="2000"/>
              </a:spcBef>
              <a:buFont typeface="Arial" panose="020B0604020202020204" pitchFamily="34" charset="0"/>
              <a:buNone/>
              <a:defRPr sz="4800" b="0" i="0" kern="1200">
                <a:solidFill>
                  <a:schemeClr val="tx1"/>
                </a:solidFill>
                <a:latin typeface="Georgia" panose="02040502050405020303" pitchFamily="18" charset="0"/>
                <a:ea typeface="+mn-ea"/>
                <a:cs typeface="+mn-cs"/>
              </a:defRPr>
            </a:lvl1pPr>
            <a:lvl2pPr marL="914354" indent="0" algn="ctr" defTabSz="1828709" rtl="0" eaLnBrk="1" latinLnBrk="0" hangingPunct="1">
              <a:lnSpc>
                <a:spcPct val="90000"/>
              </a:lnSpc>
              <a:spcBef>
                <a:spcPts val="1000"/>
              </a:spcBef>
              <a:buFont typeface="Arial" panose="020B0604020202020204" pitchFamily="34" charset="0"/>
              <a:buNone/>
              <a:defRPr sz="4000" kern="1200">
                <a:solidFill>
                  <a:schemeClr val="tx1"/>
                </a:solidFill>
                <a:latin typeface="+mn-lt"/>
                <a:ea typeface="+mn-ea"/>
                <a:cs typeface="+mn-cs"/>
              </a:defRPr>
            </a:lvl2pPr>
            <a:lvl3pPr marL="1828709" indent="0" algn="ctr" defTabSz="1828709"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3pPr>
            <a:lvl4pPr marL="2743063" indent="0" algn="ctr" defTabSz="1828709"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4pPr>
            <a:lvl5pPr marL="3657417" indent="0" algn="ctr" defTabSz="1828709"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5pPr>
            <a:lvl6pPr marL="4571771" indent="0" algn="ctr" defTabSz="1828709"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6pPr>
            <a:lvl7pPr marL="5486126" indent="0" algn="ctr" defTabSz="1828709"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7pPr>
            <a:lvl8pPr marL="6400480" indent="0" algn="ctr" defTabSz="1828709"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8pPr>
            <a:lvl9pPr marL="7314834" indent="0" algn="ctr" defTabSz="1828709"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9pPr>
          </a:lstStyle>
          <a:p>
            <a:pPr marL="3175" marR="0" lvl="0" indent="0" algn="l" defTabSz="914355" rtl="0" eaLnBrk="1" fontAlgn="auto" latinLnBrk="0" hangingPunct="1">
              <a:lnSpc>
                <a:spcPts val="1755"/>
              </a:lnSpc>
              <a:spcBef>
                <a:spcPts val="1000"/>
              </a:spcBef>
              <a:spcAft>
                <a:spcPts val="900"/>
              </a:spcAft>
              <a:buClrTx/>
              <a:buSzTx/>
              <a:buFont typeface="Arial" panose="020B0604020202020204" pitchFamily="34" charset="0"/>
              <a:buNone/>
              <a:tabLst/>
              <a:defRPr/>
            </a:pPr>
            <a:r>
              <a:rPr kumimoji="0" lang="sv-SE" sz="1100" b="1" i="1" u="none" strike="noStrike" kern="1200" cap="none" spc="0" normalizeH="0" baseline="0" noProof="0" dirty="0">
                <a:ln>
                  <a:noFill/>
                </a:ln>
                <a:solidFill>
                  <a:srgbClr val="803689"/>
                </a:solidFill>
                <a:effectLst/>
                <a:uLnTx/>
                <a:uFillTx/>
                <a:latin typeface="Georgia" panose="02040502050405020303" pitchFamily="18" charset="0"/>
                <a:ea typeface="+mn-ea"/>
                <a:cs typeface="+mn-cs"/>
              </a:rPr>
              <a:t>Beviljade medel</a:t>
            </a:r>
            <a:br>
              <a:rPr kumimoji="0" lang="sv-SE" sz="1100" b="1" i="1" u="none" strike="noStrike" kern="1200" cap="none" spc="0" normalizeH="0" baseline="0" noProof="0" dirty="0">
                <a:ln>
                  <a:noFill/>
                </a:ln>
                <a:solidFill>
                  <a:srgbClr val="803689"/>
                </a:solidFill>
                <a:effectLst/>
                <a:uLnTx/>
                <a:uFillTx/>
                <a:latin typeface="Georgia" panose="02040502050405020303" pitchFamily="18" charset="0"/>
                <a:ea typeface="+mn-ea"/>
                <a:cs typeface="+mn-cs"/>
              </a:rPr>
            </a:br>
            <a:r>
              <a:rPr kumimoji="0" lang="sv-SE" sz="1100" b="1" i="1" u="none" strike="noStrike" kern="1200" cap="none" spc="0" normalizeH="0" baseline="0" noProof="0" dirty="0">
                <a:ln>
                  <a:noFill/>
                </a:ln>
                <a:solidFill>
                  <a:srgbClr val="803689"/>
                </a:solidFill>
                <a:effectLst/>
                <a:uLnTx/>
                <a:uFillTx/>
                <a:latin typeface="Georgia" panose="02040502050405020303" pitchFamily="18" charset="0"/>
                <a:ea typeface="+mn-ea"/>
                <a:cs typeface="+mn-cs"/>
              </a:rPr>
              <a:t>2013–2017 fördelade</a:t>
            </a:r>
            <a:br>
              <a:rPr kumimoji="0" lang="sv-SE" sz="1100" b="1" i="1" u="none" strike="noStrike" kern="1200" cap="none" spc="0" normalizeH="0" baseline="0" noProof="0" dirty="0">
                <a:ln>
                  <a:noFill/>
                </a:ln>
                <a:solidFill>
                  <a:srgbClr val="803689"/>
                </a:solidFill>
                <a:effectLst/>
                <a:uLnTx/>
                <a:uFillTx/>
                <a:latin typeface="Georgia" panose="02040502050405020303" pitchFamily="18" charset="0"/>
                <a:ea typeface="+mn-ea"/>
                <a:cs typeface="+mn-cs"/>
              </a:rPr>
            </a:br>
            <a:r>
              <a:rPr kumimoji="0" lang="sv-SE" sz="1100" b="1" i="1" u="none" strike="noStrike" kern="1200" cap="none" spc="0" normalizeH="0" baseline="0" noProof="0" dirty="0">
                <a:ln>
                  <a:noFill/>
                </a:ln>
                <a:solidFill>
                  <a:srgbClr val="803689"/>
                </a:solidFill>
                <a:effectLst/>
                <a:uLnTx/>
                <a:uFillTx/>
                <a:latin typeface="Georgia" panose="02040502050405020303" pitchFamily="18" charset="0"/>
                <a:ea typeface="+mn-ea"/>
                <a:cs typeface="+mn-cs"/>
              </a:rPr>
              <a:t>på de nio största </a:t>
            </a:r>
            <a:r>
              <a:rPr kumimoji="0" lang="sv-SE" sz="1100" b="1" i="1" u="none" strike="noStrike" kern="1200" cap="none" spc="0" normalizeH="0" baseline="0" noProof="0" dirty="0" err="1">
                <a:ln>
                  <a:noFill/>
                </a:ln>
                <a:solidFill>
                  <a:srgbClr val="803689"/>
                </a:solidFill>
                <a:effectLst/>
                <a:uLnTx/>
                <a:uFillTx/>
                <a:latin typeface="Georgia" panose="02040502050405020303" pitchFamily="18" charset="0"/>
                <a:ea typeface="+mn-ea"/>
                <a:cs typeface="+mn-cs"/>
              </a:rPr>
              <a:t>medelsförvaltarna</a:t>
            </a:r>
            <a:br>
              <a:rPr kumimoji="0" lang="sv-SE" sz="1100" b="1" i="1" u="none" strike="noStrike" kern="1200" cap="none" spc="0" normalizeH="0" baseline="0" noProof="0" dirty="0">
                <a:ln>
                  <a:noFill/>
                </a:ln>
                <a:solidFill>
                  <a:srgbClr val="803689"/>
                </a:solidFill>
                <a:effectLst/>
                <a:uLnTx/>
                <a:uFillTx/>
                <a:latin typeface="Georgia" panose="02040502050405020303" pitchFamily="18" charset="0"/>
                <a:ea typeface="+mn-ea"/>
                <a:cs typeface="+mn-cs"/>
              </a:rPr>
            </a:br>
            <a:r>
              <a:rPr kumimoji="0" lang="sv-SE" sz="1100" b="1" i="1" u="none" strike="noStrike" kern="1200" cap="none" spc="0" normalizeH="0" baseline="0" noProof="0" dirty="0">
                <a:ln>
                  <a:noFill/>
                </a:ln>
                <a:solidFill>
                  <a:srgbClr val="803689"/>
                </a:solidFill>
                <a:effectLst/>
                <a:uLnTx/>
                <a:uFillTx/>
                <a:latin typeface="Georgia" panose="02040502050405020303" pitchFamily="18" charset="0"/>
                <a:ea typeface="+mn-ea"/>
                <a:cs typeface="+mn-cs"/>
              </a:rPr>
              <a:t>(totalt 22)</a:t>
            </a:r>
          </a:p>
        </p:txBody>
      </p:sp>
      <p:sp>
        <p:nvSpPr>
          <p:cNvPr id="157" name="Femhörning 37">
            <a:extLst>
              <a:ext uri="{FF2B5EF4-FFF2-40B4-BE49-F238E27FC236}">
                <a16:creationId xmlns:a16="http://schemas.microsoft.com/office/drawing/2014/main" id="{CAC44C26-7762-4D60-B106-90760E7AC5FF}"/>
              </a:ext>
            </a:extLst>
          </p:cNvPr>
          <p:cNvSpPr/>
          <p:nvPr/>
        </p:nvSpPr>
        <p:spPr>
          <a:xfrm rot="16200000">
            <a:off x="5765179" y="4349921"/>
            <a:ext cx="613580" cy="3072094"/>
          </a:xfrm>
          <a:prstGeom prst="homePlate">
            <a:avLst/>
          </a:prstGeom>
          <a:solidFill>
            <a:srgbClr val="8036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55"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803689"/>
              </a:solidFill>
              <a:effectLst/>
              <a:uLnTx/>
              <a:uFillTx/>
              <a:latin typeface="Calibri" panose="020F0502020204030204"/>
              <a:ea typeface="+mn-ea"/>
              <a:cs typeface="+mn-cs"/>
            </a:endParaRPr>
          </a:p>
        </p:txBody>
      </p:sp>
      <p:sp>
        <p:nvSpPr>
          <p:cNvPr id="158" name="Text Box 11">
            <a:extLst>
              <a:ext uri="{FF2B5EF4-FFF2-40B4-BE49-F238E27FC236}">
                <a16:creationId xmlns:a16="http://schemas.microsoft.com/office/drawing/2014/main" id="{8EBFB519-5E44-444A-ACED-47F0053DF46D}"/>
              </a:ext>
            </a:extLst>
          </p:cNvPr>
          <p:cNvSpPr txBox="1">
            <a:spLocks noChangeArrowheads="1"/>
          </p:cNvSpPr>
          <p:nvPr/>
        </p:nvSpPr>
        <p:spPr bwMode="auto">
          <a:xfrm>
            <a:off x="5444530" y="5088205"/>
            <a:ext cx="21900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miljoner kronor var det genomsnittliga projektbidraget</a:t>
            </a:r>
          </a:p>
        </p:txBody>
      </p:sp>
      <p:sp>
        <p:nvSpPr>
          <p:cNvPr id="159" name="textruta 158">
            <a:extLst>
              <a:ext uri="{FF2B5EF4-FFF2-40B4-BE49-F238E27FC236}">
                <a16:creationId xmlns:a16="http://schemas.microsoft.com/office/drawing/2014/main" id="{7E639943-F69F-43D2-A6DC-3A9A22AC388A}"/>
              </a:ext>
            </a:extLst>
          </p:cNvPr>
          <p:cNvSpPr txBox="1"/>
          <p:nvPr/>
        </p:nvSpPr>
        <p:spPr>
          <a:xfrm>
            <a:off x="4535922" y="5771694"/>
            <a:ext cx="3072094" cy="400110"/>
          </a:xfrm>
          <a:prstGeom prst="rect">
            <a:avLst/>
          </a:prstGeom>
          <a:noFill/>
        </p:spPr>
        <p:txBody>
          <a:bodyPr wrap="square" lIns="0" rtlCol="0">
            <a:spAutoFit/>
          </a:bodyPr>
          <a:lstStyle/>
          <a:p>
            <a:pPr marL="0" marR="0" lvl="0" indent="0" algn="ctr" defTabSz="914355"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Ökning med </a:t>
            </a:r>
            <a:br>
              <a:rPr kumimoji="0" lang="sv-SE" sz="1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br>
            <a:r>
              <a:rPr kumimoji="0" lang="sv-SE" sz="1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400 000 kr sedan 2016</a:t>
            </a:r>
          </a:p>
        </p:txBody>
      </p:sp>
      <p:sp>
        <p:nvSpPr>
          <p:cNvPr id="160" name="Rektangel 159">
            <a:extLst>
              <a:ext uri="{FF2B5EF4-FFF2-40B4-BE49-F238E27FC236}">
                <a16:creationId xmlns:a16="http://schemas.microsoft.com/office/drawing/2014/main" id="{6A97000F-19D8-4331-A3B1-19B97E18FAFA}"/>
              </a:ext>
            </a:extLst>
          </p:cNvPr>
          <p:cNvSpPr/>
          <p:nvPr/>
        </p:nvSpPr>
        <p:spPr>
          <a:xfrm>
            <a:off x="4485618" y="4851308"/>
            <a:ext cx="1692409" cy="707886"/>
          </a:xfrm>
          <a:prstGeom prst="rect">
            <a:avLst/>
          </a:prstGeom>
        </p:spPr>
        <p:txBody>
          <a:bodyPr wrap="square">
            <a:spAutoFit/>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kumimoji="0" lang="sv-SE" sz="4000" b="1" i="0" u="none" strike="noStrike" kern="1200" cap="none" spc="0" normalizeH="0" baseline="0" noProof="0" dirty="0">
                <a:ln>
                  <a:noFill/>
                </a:ln>
                <a:solidFill>
                  <a:srgbClr val="803689"/>
                </a:solidFill>
                <a:effectLst/>
                <a:uLnTx/>
                <a:uFillTx/>
                <a:latin typeface="Georgia" panose="02040502050405020303" pitchFamily="18" charset="0"/>
                <a:ea typeface="+mn-ea"/>
                <a:cs typeface="+mn-cs"/>
              </a:rPr>
              <a:t>3,4</a:t>
            </a:r>
          </a:p>
        </p:txBody>
      </p:sp>
      <p:sp>
        <p:nvSpPr>
          <p:cNvPr id="161" name="Text Box 11">
            <a:extLst>
              <a:ext uri="{FF2B5EF4-FFF2-40B4-BE49-F238E27FC236}">
                <a16:creationId xmlns:a16="http://schemas.microsoft.com/office/drawing/2014/main" id="{295244E9-4B2E-4C1A-B2E1-16EC65008E79}"/>
              </a:ext>
            </a:extLst>
          </p:cNvPr>
          <p:cNvSpPr txBox="1">
            <a:spLocks noChangeArrowheads="1"/>
          </p:cNvSpPr>
          <p:nvPr/>
        </p:nvSpPr>
        <p:spPr bwMode="auto">
          <a:xfrm>
            <a:off x="9698268" y="5094722"/>
            <a:ext cx="15149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spAutoFit/>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ansökningar inkom och bereddes</a:t>
            </a:r>
          </a:p>
        </p:txBody>
      </p:sp>
      <p:sp>
        <p:nvSpPr>
          <p:cNvPr id="162" name="textruta 161">
            <a:extLst>
              <a:ext uri="{FF2B5EF4-FFF2-40B4-BE49-F238E27FC236}">
                <a16:creationId xmlns:a16="http://schemas.microsoft.com/office/drawing/2014/main" id="{2306DFBA-154A-4C1D-956C-C06ABEA066E7}"/>
              </a:ext>
            </a:extLst>
          </p:cNvPr>
          <p:cNvSpPr txBox="1"/>
          <p:nvPr/>
        </p:nvSpPr>
        <p:spPr>
          <a:xfrm>
            <a:off x="8007261" y="5771694"/>
            <a:ext cx="3072095" cy="400110"/>
          </a:xfrm>
          <a:prstGeom prst="rect">
            <a:avLst/>
          </a:prstGeom>
          <a:noFill/>
        </p:spPr>
        <p:txBody>
          <a:bodyPr wrap="square" lIns="0" rtlCol="0">
            <a:spAutoFit/>
          </a:bodyPr>
          <a:lstStyle/>
          <a:p>
            <a:pPr marL="0" marR="0" lvl="0" indent="0" algn="ctr" defTabSz="914355"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Ökning med </a:t>
            </a:r>
            <a:br>
              <a:rPr kumimoji="0" lang="sv-SE" sz="1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br>
            <a:r>
              <a:rPr kumimoji="0" lang="sv-SE" sz="1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40% sedan 2016</a:t>
            </a:r>
          </a:p>
        </p:txBody>
      </p:sp>
      <p:sp>
        <p:nvSpPr>
          <p:cNvPr id="163" name="Rektangel 162">
            <a:extLst>
              <a:ext uri="{FF2B5EF4-FFF2-40B4-BE49-F238E27FC236}">
                <a16:creationId xmlns:a16="http://schemas.microsoft.com/office/drawing/2014/main" id="{A5166B53-A442-4850-B298-33D85D417ABC}"/>
              </a:ext>
            </a:extLst>
          </p:cNvPr>
          <p:cNvSpPr/>
          <p:nvPr/>
        </p:nvSpPr>
        <p:spPr>
          <a:xfrm>
            <a:off x="8022918" y="4851308"/>
            <a:ext cx="1692409" cy="707886"/>
          </a:xfrm>
          <a:prstGeom prst="rect">
            <a:avLst/>
          </a:prstGeom>
        </p:spPr>
        <p:txBody>
          <a:bodyPr wrap="square">
            <a:spAutoFit/>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kumimoji="0" lang="sv-SE" sz="4000" b="1" i="0" u="none" strike="noStrike" kern="1200" cap="none" spc="0" normalizeH="0" baseline="0" noProof="0" dirty="0">
                <a:ln>
                  <a:noFill/>
                </a:ln>
                <a:solidFill>
                  <a:srgbClr val="803689"/>
                </a:solidFill>
                <a:effectLst/>
                <a:uLnTx/>
                <a:uFillTx/>
                <a:latin typeface="Georgia" panose="02040502050405020303" pitchFamily="18" charset="0"/>
                <a:ea typeface="+mn-ea"/>
                <a:cs typeface="+mn-cs"/>
              </a:rPr>
              <a:t>2 048</a:t>
            </a:r>
          </a:p>
        </p:txBody>
      </p:sp>
      <p:sp>
        <p:nvSpPr>
          <p:cNvPr id="36" name="Platshållare för sidfot 2">
            <a:extLst>
              <a:ext uri="{FF2B5EF4-FFF2-40B4-BE49-F238E27FC236}">
                <a16:creationId xmlns:a16="http://schemas.microsoft.com/office/drawing/2014/main" id="{6772CC2C-9711-4D7E-9A4A-2B60865D0E31}"/>
              </a:ext>
            </a:extLst>
          </p:cNvPr>
          <p:cNvSpPr>
            <a:spLocks noGrp="1"/>
          </p:cNvSpPr>
          <p:nvPr>
            <p:ph type="ftr" sz="quarter" idx="11"/>
          </p:nvPr>
        </p:nvSpPr>
        <p:spPr>
          <a:xfrm>
            <a:off x="227013" y="6416675"/>
            <a:ext cx="4114800" cy="252413"/>
          </a:xfrm>
        </p:spPr>
        <p:txBody>
          <a:bodyPr/>
          <a:lstStyle/>
          <a:p>
            <a:r>
              <a:rPr lang="sv-SE" dirty="0"/>
              <a:t>Informationsmöte om utlysningar – 24 januari 2019</a:t>
            </a:r>
          </a:p>
        </p:txBody>
      </p:sp>
    </p:spTree>
    <p:extLst>
      <p:ext uri="{BB962C8B-B14F-4D97-AF65-F5344CB8AC3E}">
        <p14:creationId xmlns:p14="http://schemas.microsoft.com/office/powerpoint/2010/main" val="2554121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93A772-C702-43B7-B48F-8FB6A0F9227B}"/>
              </a:ext>
            </a:extLst>
          </p:cNvPr>
          <p:cNvSpPr>
            <a:spLocks noGrp="1"/>
          </p:cNvSpPr>
          <p:nvPr>
            <p:ph type="title"/>
          </p:nvPr>
        </p:nvSpPr>
        <p:spPr>
          <a:xfrm>
            <a:off x="839788" y="690177"/>
            <a:ext cx="7366951" cy="1008000"/>
          </a:xfrm>
        </p:spPr>
        <p:txBody>
          <a:bodyPr/>
          <a:lstStyle/>
          <a:p>
            <a:r>
              <a:rPr lang="sv-SE" dirty="0"/>
              <a:t>Hur forskningsstödet fördelats mellan Fortes huvudområden</a:t>
            </a:r>
          </a:p>
        </p:txBody>
      </p:sp>
      <p:graphicFrame>
        <p:nvGraphicFramePr>
          <p:cNvPr id="11" name="Platshållare för innehåll 10">
            <a:extLst>
              <a:ext uri="{FF2B5EF4-FFF2-40B4-BE49-F238E27FC236}">
                <a16:creationId xmlns:a16="http://schemas.microsoft.com/office/drawing/2014/main" id="{F3A39BF1-891E-479C-9289-1112A26E3EEC}"/>
              </a:ext>
            </a:extLst>
          </p:cNvPr>
          <p:cNvGraphicFramePr>
            <a:graphicFrameLocks noGrp="1"/>
          </p:cNvGraphicFramePr>
          <p:nvPr>
            <p:ph sz="quarter" idx="13"/>
            <p:extLst/>
          </p:nvPr>
        </p:nvGraphicFramePr>
        <p:xfrm>
          <a:off x="839788" y="2276475"/>
          <a:ext cx="7199312" cy="3924300"/>
        </p:xfrm>
        <a:graphic>
          <a:graphicData uri="http://schemas.openxmlformats.org/drawingml/2006/chart">
            <c:chart xmlns:c="http://schemas.openxmlformats.org/drawingml/2006/chart" xmlns:r="http://schemas.openxmlformats.org/officeDocument/2006/relationships" r:id="rId3"/>
          </a:graphicData>
        </a:graphic>
      </p:graphicFrame>
      <p:sp>
        <p:nvSpPr>
          <p:cNvPr id="8" name="Platshållare för text 7">
            <a:extLst>
              <a:ext uri="{FF2B5EF4-FFF2-40B4-BE49-F238E27FC236}">
                <a16:creationId xmlns:a16="http://schemas.microsoft.com/office/drawing/2014/main" id="{B13A6C12-2738-4B03-BB42-3BEB4A0DA11F}"/>
              </a:ext>
            </a:extLst>
          </p:cNvPr>
          <p:cNvSpPr>
            <a:spLocks noGrp="1"/>
          </p:cNvSpPr>
          <p:nvPr>
            <p:ph type="body" sz="quarter" idx="14"/>
          </p:nvPr>
        </p:nvSpPr>
        <p:spPr/>
        <p:txBody>
          <a:bodyPr/>
          <a:lstStyle/>
          <a:p>
            <a:r>
              <a:rPr lang="sv-SE" dirty="0"/>
              <a:t>Beviljade medel (mnkr) 2013-2017 fördelade på Fortes huvudområden hälsa, arbetsliv och välfärd.</a:t>
            </a:r>
            <a:endParaRPr lang="sv-SE" sz="2400" dirty="0"/>
          </a:p>
        </p:txBody>
      </p:sp>
      <p:sp>
        <p:nvSpPr>
          <p:cNvPr id="6" name="Platshållare för sidfot 2">
            <a:extLst>
              <a:ext uri="{FF2B5EF4-FFF2-40B4-BE49-F238E27FC236}">
                <a16:creationId xmlns:a16="http://schemas.microsoft.com/office/drawing/2014/main" id="{EC58CC45-445C-4C3F-B6F6-4BDE41575878}"/>
              </a:ext>
            </a:extLst>
          </p:cNvPr>
          <p:cNvSpPr>
            <a:spLocks noGrp="1"/>
          </p:cNvSpPr>
          <p:nvPr>
            <p:ph type="ftr" sz="quarter" idx="11"/>
          </p:nvPr>
        </p:nvSpPr>
        <p:spPr>
          <a:xfrm>
            <a:off x="227013" y="6416675"/>
            <a:ext cx="4114800" cy="252413"/>
          </a:xfrm>
        </p:spPr>
        <p:txBody>
          <a:bodyPr/>
          <a:lstStyle/>
          <a:p>
            <a:r>
              <a:rPr lang="sv-SE" dirty="0"/>
              <a:t>Informationsmöte om utlysningar – 24 januari 2019</a:t>
            </a:r>
          </a:p>
        </p:txBody>
      </p:sp>
    </p:spTree>
    <p:extLst>
      <p:ext uri="{BB962C8B-B14F-4D97-AF65-F5344CB8AC3E}">
        <p14:creationId xmlns:p14="http://schemas.microsoft.com/office/powerpoint/2010/main" val="1500142309"/>
      </p:ext>
    </p:extLst>
  </p:cSld>
  <p:clrMapOvr>
    <a:masterClrMapping/>
  </p:clrMapOvr>
</p:sld>
</file>

<file path=ppt/theme/theme1.xml><?xml version="1.0" encoding="utf-8"?>
<a:theme xmlns:a="http://schemas.openxmlformats.org/drawingml/2006/main" name="Forte">
  <a:themeElements>
    <a:clrScheme name="Forte_Colors">
      <a:dk1>
        <a:sysClr val="windowText" lastClr="000000"/>
      </a:dk1>
      <a:lt1>
        <a:sysClr val="window" lastClr="FFFFFF"/>
      </a:lt1>
      <a:dk2>
        <a:srgbClr val="000000"/>
      </a:dk2>
      <a:lt2>
        <a:srgbClr val="F8F8F8"/>
      </a:lt2>
      <a:accent1>
        <a:srgbClr val="803689"/>
      </a:accent1>
      <a:accent2>
        <a:srgbClr val="F6A800"/>
      </a:accent2>
      <a:accent3>
        <a:srgbClr val="C1D787"/>
      </a:accent3>
      <a:accent4>
        <a:srgbClr val="E52D87"/>
      </a:accent4>
      <a:accent5>
        <a:srgbClr val="ABDADB"/>
      </a:accent5>
      <a:accent6>
        <a:srgbClr val="C3C3C3"/>
      </a:accent6>
      <a:hlink>
        <a:srgbClr val="803689"/>
      </a:hlink>
      <a:folHlink>
        <a:srgbClr val="E52D87"/>
      </a:folHlink>
    </a:clrScheme>
    <a:fontScheme name="Forte_Fonts">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Forte.potx" id="{216B0DAF-DC2F-42E3-8555-233A065BF10E}" vid="{CAB0CAD4-7598-458C-900B-29D3BB976166}"/>
    </a:ext>
  </a:extLst>
</a:theme>
</file>

<file path=ppt/theme/theme2.xml><?xml version="1.0" encoding="utf-8"?>
<a:theme xmlns:a="http://schemas.openxmlformats.org/drawingml/2006/main" name="1_Forte">
  <a:themeElements>
    <a:clrScheme name="Forte_Colors">
      <a:dk1>
        <a:sysClr val="windowText" lastClr="000000"/>
      </a:dk1>
      <a:lt1>
        <a:sysClr val="window" lastClr="FFFFFF"/>
      </a:lt1>
      <a:dk2>
        <a:srgbClr val="000000"/>
      </a:dk2>
      <a:lt2>
        <a:srgbClr val="F8F8F8"/>
      </a:lt2>
      <a:accent1>
        <a:srgbClr val="803689"/>
      </a:accent1>
      <a:accent2>
        <a:srgbClr val="F6A800"/>
      </a:accent2>
      <a:accent3>
        <a:srgbClr val="C1D787"/>
      </a:accent3>
      <a:accent4>
        <a:srgbClr val="E52D87"/>
      </a:accent4>
      <a:accent5>
        <a:srgbClr val="ABDADB"/>
      </a:accent5>
      <a:accent6>
        <a:srgbClr val="C3C3C3"/>
      </a:accent6>
      <a:hlink>
        <a:srgbClr val="803689"/>
      </a:hlink>
      <a:folHlink>
        <a:srgbClr val="E52D87"/>
      </a:folHlink>
    </a:clrScheme>
    <a:fontScheme name="Forte_Fonts">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Forte.potx" id="{216B0DAF-DC2F-42E3-8555-233A065BF10E}" vid="{CAB0CAD4-7598-458C-900B-29D3BB976166}"/>
    </a:ext>
  </a:extLst>
</a:theme>
</file>

<file path=ppt/theme/theme3.xml><?xml version="1.0" encoding="utf-8"?>
<a:theme xmlns:a="http://schemas.openxmlformats.org/drawingml/2006/main" name="Office-tema">
  <a:themeElements>
    <a:clrScheme name="FAS">
      <a:dk1>
        <a:sysClr val="windowText" lastClr="000000"/>
      </a:dk1>
      <a:lt1>
        <a:sysClr val="window" lastClr="FFFFFF"/>
      </a:lt1>
      <a:dk2>
        <a:srgbClr val="803689"/>
      </a:dk2>
      <a:lt2>
        <a:srgbClr val="FFFFFF"/>
      </a:lt2>
      <a:accent1>
        <a:srgbClr val="803689"/>
      </a:accent1>
      <a:accent2>
        <a:srgbClr val="ABDADB"/>
      </a:accent2>
      <a:accent3>
        <a:srgbClr val="E52D87"/>
      </a:accent3>
      <a:accent4>
        <a:srgbClr val="C1D784"/>
      </a:accent4>
      <a:accent5>
        <a:srgbClr val="F6A800"/>
      </a:accent5>
      <a:accent6>
        <a:srgbClr val="000000"/>
      </a:accent6>
      <a:hlink>
        <a:srgbClr val="0000FF"/>
      </a:hlink>
      <a:folHlink>
        <a:srgbClr val="800080"/>
      </a:folHlink>
    </a:clrScheme>
    <a:fontScheme name="F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Forte_Colors">
      <a:dk1>
        <a:sysClr val="windowText" lastClr="000000"/>
      </a:dk1>
      <a:lt1>
        <a:sysClr val="window" lastClr="FFFFFF"/>
      </a:lt1>
      <a:dk2>
        <a:srgbClr val="000000"/>
      </a:dk2>
      <a:lt2>
        <a:srgbClr val="F8F8F8"/>
      </a:lt2>
      <a:accent1>
        <a:srgbClr val="803689"/>
      </a:accent1>
      <a:accent2>
        <a:srgbClr val="F6A800"/>
      </a:accent2>
      <a:accent3>
        <a:srgbClr val="C1D787"/>
      </a:accent3>
      <a:accent4>
        <a:srgbClr val="E52D87"/>
      </a:accent4>
      <a:accent5>
        <a:srgbClr val="ABDADB"/>
      </a:accent5>
      <a:accent6>
        <a:srgbClr val="C3C3C3"/>
      </a:accent6>
      <a:hlink>
        <a:srgbClr val="803689"/>
      </a:hlink>
      <a:folHlink>
        <a:srgbClr val="E52D87"/>
      </a:folHlink>
    </a:clrScheme>
    <a:fontScheme name="Forte_Fonts">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Forte_Colors">
      <a:dk1>
        <a:sysClr val="windowText" lastClr="000000"/>
      </a:dk1>
      <a:lt1>
        <a:sysClr val="window" lastClr="FFFFFF"/>
      </a:lt1>
      <a:dk2>
        <a:srgbClr val="000000"/>
      </a:dk2>
      <a:lt2>
        <a:srgbClr val="F8F8F8"/>
      </a:lt2>
      <a:accent1>
        <a:srgbClr val="803689"/>
      </a:accent1>
      <a:accent2>
        <a:srgbClr val="F6A800"/>
      </a:accent2>
      <a:accent3>
        <a:srgbClr val="C1D787"/>
      </a:accent3>
      <a:accent4>
        <a:srgbClr val="E52D87"/>
      </a:accent4>
      <a:accent5>
        <a:srgbClr val="ABDADB"/>
      </a:accent5>
      <a:accent6>
        <a:srgbClr val="C3C3C3"/>
      </a:accent6>
      <a:hlink>
        <a:srgbClr val="803689"/>
      </a:hlink>
      <a:folHlink>
        <a:srgbClr val="E52D87"/>
      </a:folHlink>
    </a:clrScheme>
    <a:fontScheme name="Forte_Fonts">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1699</TotalTime>
  <Words>1688</Words>
  <Application>Microsoft Office PowerPoint</Application>
  <PresentationFormat>Bredbild</PresentationFormat>
  <Paragraphs>450</Paragraphs>
  <Slides>28</Slides>
  <Notes>23</Notes>
  <HiddenSlides>1</HiddenSlides>
  <MMClips>0</MMClips>
  <ScaleCrop>false</ScaleCrop>
  <HeadingPairs>
    <vt:vector size="6" baseType="variant">
      <vt:variant>
        <vt:lpstr>Använt teckensnitt</vt:lpstr>
      </vt:variant>
      <vt:variant>
        <vt:i4>4</vt:i4>
      </vt:variant>
      <vt:variant>
        <vt:lpstr>Tema</vt:lpstr>
      </vt:variant>
      <vt:variant>
        <vt:i4>3</vt:i4>
      </vt:variant>
      <vt:variant>
        <vt:lpstr>Bildrubriker</vt:lpstr>
      </vt:variant>
      <vt:variant>
        <vt:i4>28</vt:i4>
      </vt:variant>
    </vt:vector>
  </HeadingPairs>
  <TitlesOfParts>
    <vt:vector size="35" baseType="lpstr">
      <vt:lpstr>Arial</vt:lpstr>
      <vt:lpstr>Calibri</vt:lpstr>
      <vt:lpstr>Georgia</vt:lpstr>
      <vt:lpstr>Georgia (Brödtext)</vt:lpstr>
      <vt:lpstr>Forte</vt:lpstr>
      <vt:lpstr>1_Forte</vt:lpstr>
      <vt:lpstr>Office-tema</vt:lpstr>
      <vt:lpstr>Fortes utlysningar 2019</vt:lpstr>
      <vt:lpstr>Om Forte</vt:lpstr>
      <vt:lpstr>Vad är Forte?</vt:lpstr>
      <vt:lpstr>Vårt uppdrag</vt:lpstr>
      <vt:lpstr>Tre huvudområden</vt:lpstr>
      <vt:lpstr>PowerPoint-presentation</vt:lpstr>
      <vt:lpstr>PowerPoint-presentation</vt:lpstr>
      <vt:lpstr>PowerPoint-presentation</vt:lpstr>
      <vt:lpstr>Hur forskningsstödet fördelats mellan Fortes huvudområden</vt:lpstr>
      <vt:lpstr>Årliga öppna utlysningen</vt:lpstr>
      <vt:lpstr>Beredningsgruppstruktur speglar ansvaret</vt:lpstr>
      <vt:lpstr>Finansiering från Forte</vt:lpstr>
      <vt:lpstr>Internationella forskningssamarbeten </vt:lpstr>
      <vt:lpstr>Kvalitetsbedömning i forskning </vt:lpstr>
      <vt:lpstr>FOrskningspropen</vt:lpstr>
      <vt:lpstr>Kunskap i samverkan 2017-2020 (-2027) </vt:lpstr>
      <vt:lpstr>Vilka områden stödjer vi i öppna utlysningen? Vad fattas?</vt:lpstr>
      <vt:lpstr>Nyckelord Hälsa</vt:lpstr>
      <vt:lpstr>Nyckelord Arbetsliv</vt:lpstr>
      <vt:lpstr>Nyckelord Välfärd</vt:lpstr>
      <vt:lpstr>aktuella utlysningar</vt:lpstr>
      <vt:lpstr>Aktuella utlysningar</vt:lpstr>
      <vt:lpstr>Kommande utlysningar</vt:lpstr>
      <vt:lpstr>Kommande utlysningar</vt:lpstr>
      <vt:lpstr>Kommande utlysningar</vt:lpstr>
      <vt:lpstr>forte har mer än utlysningar</vt:lpstr>
      <vt:lpstr>Vad händer mer på Forte?</vt:lpstr>
      <vt:lpstr>Tack!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Instruktioner Dold sida, visas inte vid utskrift</dc:title>
  <dc:creator>Sofie Wallerström</dc:creator>
  <cp:lastModifiedBy>Sofie Wallerström</cp:lastModifiedBy>
  <cp:revision>23</cp:revision>
  <dcterms:created xsi:type="dcterms:W3CDTF">2019-01-21T08:37:49Z</dcterms:created>
  <dcterms:modified xsi:type="dcterms:W3CDTF">2019-01-23T08:37:30Z</dcterms:modified>
</cp:coreProperties>
</file>